
<file path=[Content_Types].xml><?xml version="1.0" encoding="utf-8"?>
<Types xmlns="http://schemas.openxmlformats.org/package/2006/content-types">
  <Default Extension="png" ContentType="image/png"/>
  <Default Extension="svg" ContentType="image/svg+xml"/>
  <Default Extension="emf" ContentType="image/x-emf"/>
  <Default Extension="glb" ContentType="model/gltf.binary"/>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handoutMasterIdLst>
    <p:handoutMasterId r:id="rId73"/>
  </p:handoutMasterIdLst>
  <p:sldIdLst>
    <p:sldId id="297" r:id="rId2"/>
    <p:sldId id="298" r:id="rId3"/>
    <p:sldId id="292" r:id="rId4"/>
    <p:sldId id="288" r:id="rId5"/>
    <p:sldId id="289" r:id="rId6"/>
    <p:sldId id="290" r:id="rId7"/>
    <p:sldId id="291" r:id="rId8"/>
    <p:sldId id="293" r:id="rId9"/>
    <p:sldId id="257" r:id="rId10"/>
    <p:sldId id="260" r:id="rId11"/>
    <p:sldId id="304" r:id="rId12"/>
    <p:sldId id="294" r:id="rId13"/>
    <p:sldId id="345" r:id="rId14"/>
    <p:sldId id="308" r:id="rId15"/>
    <p:sldId id="263" r:id="rId16"/>
    <p:sldId id="272" r:id="rId17"/>
    <p:sldId id="264" r:id="rId18"/>
    <p:sldId id="275" r:id="rId19"/>
    <p:sldId id="306" r:id="rId20"/>
    <p:sldId id="342" r:id="rId21"/>
    <p:sldId id="307" r:id="rId22"/>
    <p:sldId id="317" r:id="rId23"/>
    <p:sldId id="318" r:id="rId24"/>
    <p:sldId id="325" r:id="rId25"/>
    <p:sldId id="319" r:id="rId26"/>
    <p:sldId id="320" r:id="rId27"/>
    <p:sldId id="322" r:id="rId28"/>
    <p:sldId id="323" r:id="rId29"/>
    <p:sldId id="324" r:id="rId30"/>
    <p:sldId id="301" r:id="rId31"/>
    <p:sldId id="343" r:id="rId32"/>
    <p:sldId id="326" r:id="rId33"/>
    <p:sldId id="333" r:id="rId34"/>
    <p:sldId id="337" r:id="rId35"/>
    <p:sldId id="334" r:id="rId36"/>
    <p:sldId id="328" r:id="rId37"/>
    <p:sldId id="344" r:id="rId38"/>
    <p:sldId id="303" r:id="rId39"/>
    <p:sldId id="330" r:id="rId40"/>
    <p:sldId id="331" r:id="rId41"/>
    <p:sldId id="273" r:id="rId42"/>
    <p:sldId id="327" r:id="rId43"/>
    <p:sldId id="285" r:id="rId44"/>
    <p:sldId id="262" r:id="rId45"/>
    <p:sldId id="284" r:id="rId46"/>
    <p:sldId id="279" r:id="rId47"/>
    <p:sldId id="348" r:id="rId48"/>
    <p:sldId id="338" r:id="rId49"/>
    <p:sldId id="349" r:id="rId50"/>
    <p:sldId id="339" r:id="rId51"/>
    <p:sldId id="315" r:id="rId52"/>
    <p:sldId id="302" r:id="rId53"/>
    <p:sldId id="350" r:id="rId54"/>
    <p:sldId id="309" r:id="rId55"/>
    <p:sldId id="265" r:id="rId56"/>
    <p:sldId id="296" r:id="rId57"/>
    <p:sldId id="352" r:id="rId58"/>
    <p:sldId id="353" r:id="rId59"/>
    <p:sldId id="354" r:id="rId60"/>
    <p:sldId id="355" r:id="rId61"/>
    <p:sldId id="356" r:id="rId62"/>
    <p:sldId id="311" r:id="rId63"/>
    <p:sldId id="313" r:id="rId64"/>
    <p:sldId id="312" r:id="rId65"/>
    <p:sldId id="310" r:id="rId66"/>
    <p:sldId id="282" r:id="rId67"/>
    <p:sldId id="280" r:id="rId68"/>
    <p:sldId id="341" r:id="rId69"/>
    <p:sldId id="340" r:id="rId70"/>
    <p:sldId id="299" r:id="rId71"/>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 Lavalle" initials="CL" lastIdx="1" clrIdx="0">
    <p:extLst>
      <p:ext uri="{19B8F6BF-5375-455C-9EA6-DF929625EA0E}">
        <p15:presenceInfo xmlns:p15="http://schemas.microsoft.com/office/powerpoint/2012/main" userId="ce16f37ba21995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a:srgbClr val="C7A1E3"/>
    <a:srgbClr val="A162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98E776-DC64-4F72-8565-52E074E92E1D}" v="25032" dt="2018-10-04T21:05:33.8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2209" autoAdjust="0"/>
  </p:normalViewPr>
  <p:slideViewPr>
    <p:cSldViewPr snapToGrid="0">
      <p:cViewPr varScale="1">
        <p:scale>
          <a:sx n="84" d="100"/>
          <a:sy n="84" d="100"/>
        </p:scale>
        <p:origin x="30" y="54"/>
      </p:cViewPr>
      <p:guideLst/>
    </p:cSldViewPr>
  </p:slideViewPr>
  <p:notesTextViewPr>
    <p:cViewPr>
      <p:scale>
        <a:sx n="1" d="1"/>
        <a:sy n="1" d="1"/>
      </p:scale>
      <p:origin x="0" y="0"/>
    </p:cViewPr>
  </p:notesTextViewPr>
  <p:notesViewPr>
    <p:cSldViewPr snapToGrid="0">
      <p:cViewPr varScale="1">
        <p:scale>
          <a:sx n="78" d="100"/>
          <a:sy n="78" d="100"/>
        </p:scale>
        <p:origin x="2772"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B7C5E0C-EB25-4CFF-9440-9E45274833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FC308152-02E2-4599-89CC-1DC6647E9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24EE9E-24C0-41AC-9E2F-BCADFFD24D3C}" type="datetimeFigureOut">
              <a:rPr lang="fr-FR" smtClean="0"/>
              <a:t>04/10/2018</a:t>
            </a:fld>
            <a:endParaRPr lang="fr-FR"/>
          </a:p>
        </p:txBody>
      </p:sp>
      <p:sp>
        <p:nvSpPr>
          <p:cNvPr id="4" name="Espace réservé du pied de page 3">
            <a:extLst>
              <a:ext uri="{FF2B5EF4-FFF2-40B4-BE49-F238E27FC236}">
                <a16:creationId xmlns:a16="http://schemas.microsoft.com/office/drawing/2014/main" id="{571168E0-D9EB-4CA7-A25F-2D180E6AA3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B31833B-35D9-423C-AA6D-61B25B3B04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6C27E-B721-4009-813F-C7C37D442F42}" type="slidenum">
              <a:rPr lang="fr-FR" smtClean="0"/>
              <a:t>‹N°›</a:t>
            </a:fld>
            <a:endParaRPr lang="fr-FR"/>
          </a:p>
        </p:txBody>
      </p:sp>
    </p:spTree>
    <p:extLst>
      <p:ext uri="{BB962C8B-B14F-4D97-AF65-F5344CB8AC3E}">
        <p14:creationId xmlns:p14="http://schemas.microsoft.com/office/powerpoint/2010/main" val="35408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43B98-9874-4778-8ED5-66AD06366C6A}" type="datetimeFigureOut">
              <a:rPr lang="fr-CA" smtClean="0"/>
              <a:t>2018-10-04</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57252-695A-43D7-9142-A527F2F58A25}" type="slidenum">
              <a:rPr lang="fr-CA" smtClean="0"/>
              <a:t>‹N°›</a:t>
            </a:fld>
            <a:endParaRPr lang="fr-CA"/>
          </a:p>
        </p:txBody>
      </p:sp>
    </p:spTree>
    <p:extLst>
      <p:ext uri="{BB962C8B-B14F-4D97-AF65-F5344CB8AC3E}">
        <p14:creationId xmlns:p14="http://schemas.microsoft.com/office/powerpoint/2010/main" val="3814540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1</a:t>
            </a:fld>
            <a:endParaRPr lang="fr-CA"/>
          </a:p>
        </p:txBody>
      </p:sp>
    </p:spTree>
    <p:extLst>
      <p:ext uri="{BB962C8B-B14F-4D97-AF65-F5344CB8AC3E}">
        <p14:creationId xmlns:p14="http://schemas.microsoft.com/office/powerpoint/2010/main" val="1070584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TPM = </a:t>
            </a:r>
            <a:r>
              <a:rPr lang="fr-CA" dirty="0" err="1"/>
              <a:t>Trusted</a:t>
            </a:r>
            <a:r>
              <a:rPr lang="fr-CA" dirty="0"/>
              <a:t> Platform Module</a:t>
            </a:r>
          </a:p>
          <a:p>
            <a:r>
              <a:rPr lang="fr-CA" dirty="0"/>
              <a:t>Microsoft </a:t>
            </a:r>
            <a:r>
              <a:rPr lang="fr-CA" dirty="0" err="1"/>
              <a:t>Passport</a:t>
            </a:r>
            <a:r>
              <a:rPr lang="fr-CA" dirty="0"/>
              <a:t> + Windows Hello = se passer des mots de passe</a:t>
            </a:r>
          </a:p>
          <a:p>
            <a:endParaRPr lang="fr-CA" dirty="0"/>
          </a:p>
          <a:p>
            <a:r>
              <a:rPr lang="fr-CA" dirty="0"/>
              <a:t>Microsoft </a:t>
            </a:r>
            <a:r>
              <a:rPr lang="fr-CA" dirty="0" err="1"/>
              <a:t>Passport</a:t>
            </a:r>
            <a:r>
              <a:rPr lang="fr-CA" dirty="0"/>
              <a:t> = système qui permet l’identification à deux facteurs : device + </a:t>
            </a:r>
            <a:r>
              <a:rPr lang="fr-CA" dirty="0" err="1"/>
              <a:t>biometric</a:t>
            </a:r>
            <a:endParaRPr lang="fr-CA" dirty="0"/>
          </a:p>
          <a:p>
            <a:r>
              <a:rPr lang="fr-CA" dirty="0"/>
              <a:t>Un code PIN est toujours requis au cas où le device </a:t>
            </a:r>
            <a:r>
              <a:rPr lang="fr-CA" dirty="0" err="1"/>
              <a:t>biometrique</a:t>
            </a:r>
            <a:r>
              <a:rPr lang="fr-CA" dirty="0"/>
              <a:t> ne fonctionnerait pas.</a:t>
            </a:r>
          </a:p>
          <a:p>
            <a:r>
              <a:rPr lang="fr-CA" dirty="0"/>
              <a:t>Le code PIN est plus sûr qu’un code PIN classique car il est associé à l’appareil Windows. Il ne fonctionne que sur cet appareil</a:t>
            </a:r>
          </a:p>
          <a:p>
            <a:endParaRPr lang="fr-CA" dirty="0"/>
          </a:p>
          <a:p>
            <a:r>
              <a:rPr lang="fr-CA" dirty="0"/>
              <a:t>Génère une paire clé publique/clé privée. La clé privée est stockée dans le TPM alors que la clé publique peut –être partagée avec une application. Elle sert à identifier l’utilisateur sur un de ses appareils</a:t>
            </a:r>
          </a:p>
        </p:txBody>
      </p:sp>
      <p:sp>
        <p:nvSpPr>
          <p:cNvPr id="4" name="Espace réservé du numéro de diapositive 3"/>
          <p:cNvSpPr>
            <a:spLocks noGrp="1"/>
          </p:cNvSpPr>
          <p:nvPr>
            <p:ph type="sldNum" sz="quarter" idx="10"/>
          </p:nvPr>
        </p:nvSpPr>
        <p:spPr/>
        <p:txBody>
          <a:bodyPr/>
          <a:lstStyle/>
          <a:p>
            <a:fld id="{93057252-695A-43D7-9142-A527F2F58A25}" type="slidenum">
              <a:rPr lang="fr-CA" smtClean="0"/>
              <a:t>18</a:t>
            </a:fld>
            <a:endParaRPr lang="fr-CA"/>
          </a:p>
        </p:txBody>
      </p:sp>
    </p:spTree>
    <p:extLst>
      <p:ext uri="{BB962C8B-B14F-4D97-AF65-F5344CB8AC3E}">
        <p14:creationId xmlns:p14="http://schemas.microsoft.com/office/powerpoint/2010/main" val="411099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TPM = </a:t>
            </a:r>
            <a:r>
              <a:rPr lang="fr-CA" dirty="0" err="1"/>
              <a:t>Trusted</a:t>
            </a:r>
            <a:r>
              <a:rPr lang="fr-CA" dirty="0"/>
              <a:t> Platform Module</a:t>
            </a:r>
          </a:p>
          <a:p>
            <a:r>
              <a:rPr lang="fr-CA" dirty="0"/>
              <a:t>Microsoft </a:t>
            </a:r>
            <a:r>
              <a:rPr lang="fr-CA" dirty="0" err="1"/>
              <a:t>Passport</a:t>
            </a:r>
            <a:r>
              <a:rPr lang="fr-CA" dirty="0"/>
              <a:t> + Windows Hello = se passer des mots de passe</a:t>
            </a:r>
          </a:p>
          <a:p>
            <a:endParaRPr lang="fr-CA" dirty="0"/>
          </a:p>
          <a:p>
            <a:r>
              <a:rPr lang="fr-CA" dirty="0"/>
              <a:t>Microsoft </a:t>
            </a:r>
            <a:r>
              <a:rPr lang="fr-CA" dirty="0" err="1"/>
              <a:t>Passport</a:t>
            </a:r>
            <a:r>
              <a:rPr lang="fr-CA" dirty="0"/>
              <a:t> = système qui permet l’identification à deux facteurs : device + </a:t>
            </a:r>
            <a:r>
              <a:rPr lang="fr-CA" dirty="0" err="1"/>
              <a:t>biometric</a:t>
            </a:r>
            <a:endParaRPr lang="fr-CA" dirty="0"/>
          </a:p>
          <a:p>
            <a:r>
              <a:rPr lang="fr-CA" dirty="0"/>
              <a:t>Un code PIN est toujours requis au cas où le device </a:t>
            </a:r>
            <a:r>
              <a:rPr lang="fr-CA" dirty="0" err="1"/>
              <a:t>biometrique</a:t>
            </a:r>
            <a:r>
              <a:rPr lang="fr-CA" dirty="0"/>
              <a:t> ne fonctionnerait pas.</a:t>
            </a:r>
          </a:p>
          <a:p>
            <a:r>
              <a:rPr lang="fr-CA" dirty="0"/>
              <a:t>Le code PIN est plus sûr qu’un code PIN classique car il est associé à l’appareil Windows. Il ne fonctionne que sur cet appareil</a:t>
            </a:r>
          </a:p>
          <a:p>
            <a:endParaRPr lang="fr-CA" dirty="0"/>
          </a:p>
          <a:p>
            <a:r>
              <a:rPr lang="fr-CA" dirty="0"/>
              <a:t>Génère une paire clé publique/clé privée. La clé privée est stockée dans le TPM alors que la clé publique peut –être partagée avec une application. Elle sert à identifier l’utilisateur sur un de ses appareils</a:t>
            </a:r>
          </a:p>
        </p:txBody>
      </p:sp>
      <p:sp>
        <p:nvSpPr>
          <p:cNvPr id="4" name="Espace réservé du numéro de diapositive 3"/>
          <p:cNvSpPr>
            <a:spLocks noGrp="1"/>
          </p:cNvSpPr>
          <p:nvPr>
            <p:ph type="sldNum" sz="quarter" idx="10"/>
          </p:nvPr>
        </p:nvSpPr>
        <p:spPr/>
        <p:txBody>
          <a:bodyPr/>
          <a:lstStyle/>
          <a:p>
            <a:fld id="{93057252-695A-43D7-9142-A527F2F58A25}" type="slidenum">
              <a:rPr lang="fr-CA" smtClean="0"/>
              <a:t>19</a:t>
            </a:fld>
            <a:endParaRPr lang="fr-CA"/>
          </a:p>
        </p:txBody>
      </p:sp>
    </p:spTree>
    <p:extLst>
      <p:ext uri="{BB962C8B-B14F-4D97-AF65-F5344CB8AC3E}">
        <p14:creationId xmlns:p14="http://schemas.microsoft.com/office/powerpoint/2010/main" val="1092225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20</a:t>
            </a:fld>
            <a:endParaRPr lang="fr-CA"/>
          </a:p>
        </p:txBody>
      </p:sp>
    </p:spTree>
    <p:extLst>
      <p:ext uri="{BB962C8B-B14F-4D97-AF65-F5344CB8AC3E}">
        <p14:creationId xmlns:p14="http://schemas.microsoft.com/office/powerpoint/2010/main" val="420084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23</a:t>
            </a:fld>
            <a:endParaRPr lang="fr-CA"/>
          </a:p>
        </p:txBody>
      </p:sp>
    </p:spTree>
    <p:extLst>
      <p:ext uri="{BB962C8B-B14F-4D97-AF65-F5344CB8AC3E}">
        <p14:creationId xmlns:p14="http://schemas.microsoft.com/office/powerpoint/2010/main" val="1672093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Profondeur : mettre en valeur l’élément actif et/ou la hiérarchie des éléments à l’écran (contexte menu au-dessus d’une fenêtre).</a:t>
            </a:r>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27</a:t>
            </a:fld>
            <a:endParaRPr lang="fr-CA"/>
          </a:p>
        </p:txBody>
      </p:sp>
    </p:spTree>
    <p:extLst>
      <p:ext uri="{BB962C8B-B14F-4D97-AF65-F5344CB8AC3E}">
        <p14:creationId xmlns:p14="http://schemas.microsoft.com/office/powerpoint/2010/main" val="3440278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690">
              <a:defRPr/>
            </a:pPr>
            <a:r>
              <a:rPr lang="fr-CA" dirty="0"/>
              <a:t>L’intelligence artificielle, dont l’intérêt est grandissant, est aujourd’hui de plus en plus présent dans tous les services et applications afin de résoudre des problèmes complexe dans un court laps de temps. Historiquement, les modèles sont exécutées dans le Cloud afin de bénéficier d’une puissance accrue. </a:t>
            </a:r>
          </a:p>
          <a:p>
            <a:pPr defTabSz="990690">
              <a:defRPr/>
            </a:pPr>
            <a:endParaRPr lang="fr-CA" dirty="0"/>
          </a:p>
          <a:p>
            <a:pPr defTabSz="990690">
              <a:defRPr/>
            </a:pPr>
            <a:r>
              <a:rPr lang="fr-CA" dirty="0"/>
              <a:t>L’intelligence artificielle est génératrice d’un grand nombre de données : beaucoup de données sont nécessaires pour tirer la quintessence des modèles.</a:t>
            </a:r>
          </a:p>
          <a:p>
            <a:pPr defTabSz="990690">
              <a:defRPr/>
            </a:pPr>
            <a:endParaRPr lang="fr-CA" dirty="0"/>
          </a:p>
          <a:p>
            <a:pPr defTabSz="990690">
              <a:defRPr/>
            </a:pPr>
            <a:r>
              <a:rPr lang="fr-CA" dirty="0"/>
              <a:t>L’accroissement exponentiel des données n’est pas sans montrer des limites ou pose des challenges :</a:t>
            </a:r>
          </a:p>
          <a:p>
            <a:pPr marL="185754" indent="-185754" defTabSz="990690">
              <a:buFontTx/>
              <a:buChar char="-"/>
              <a:defRPr/>
            </a:pPr>
            <a:r>
              <a:rPr lang="fr-CA" dirty="0"/>
              <a:t>« single point of </a:t>
            </a:r>
            <a:r>
              <a:rPr lang="fr-CA" dirty="0" err="1"/>
              <a:t>failure</a:t>
            </a:r>
            <a:r>
              <a:rPr lang="fr-CA" dirty="0"/>
              <a:t> »  </a:t>
            </a:r>
          </a:p>
          <a:p>
            <a:pPr marL="185754" indent="-185754" defTabSz="990690">
              <a:buFontTx/>
              <a:buChar char="-"/>
              <a:defRPr/>
            </a:pPr>
            <a:r>
              <a:rPr lang="fr-CA" dirty="0"/>
              <a:t>L’envoi de données introduit de la latence ;</a:t>
            </a:r>
          </a:p>
          <a:p>
            <a:pPr marL="185754" indent="-185754" defTabSz="990690">
              <a:buFontTx/>
              <a:buChar char="-"/>
              <a:defRPr/>
            </a:pPr>
            <a:r>
              <a:rPr lang="fr-CA" dirty="0"/>
              <a:t>La bande passante est aussi de plus en plus utilisée ;</a:t>
            </a:r>
          </a:p>
          <a:p>
            <a:pPr marL="185754" indent="-185754" defTabSz="990690">
              <a:buFontTx/>
              <a:buChar char="-"/>
              <a:defRPr/>
            </a:pPr>
            <a:r>
              <a:rPr lang="fr-CA" dirty="0"/>
              <a:t>Les coûts de transports, de stockage et de traitement des données deviennent de plus en plus important ;</a:t>
            </a:r>
          </a:p>
          <a:p>
            <a:pPr marL="185754" indent="-185754" defTabSz="990690">
              <a:buFontTx/>
              <a:buChar char="-"/>
              <a:defRPr/>
            </a:pPr>
            <a:r>
              <a:rPr lang="fr-CA" dirty="0"/>
              <a:t>De part les nombreuses informations en transit, des menaces apparaissent ;</a:t>
            </a:r>
          </a:p>
          <a:p>
            <a:pPr marL="185754" indent="-185754" defTabSz="990690">
              <a:buFontTx/>
              <a:buChar char="-"/>
              <a:defRPr/>
            </a:pPr>
            <a:r>
              <a:rPr lang="fr-CA" dirty="0"/>
              <a:t>La duplication des données est aussi de plus en plus importante ;</a:t>
            </a:r>
          </a:p>
          <a:p>
            <a:pPr marL="185754" indent="-185754" defTabSz="990690">
              <a:buFontTx/>
              <a:buChar char="-"/>
              <a:defRPr/>
            </a:pPr>
            <a:r>
              <a:rPr lang="fr-CA" dirty="0"/>
              <a:t>La fiabilité est aussi un élément important lorsqu’on doit envoyer des données et exécuter un modèle à distance (perte de connectivité, etc.) ;</a:t>
            </a:r>
          </a:p>
          <a:p>
            <a:pPr marL="185754" indent="-185754" defTabSz="990690">
              <a:buFontTx/>
              <a:buChar char="-"/>
              <a:defRPr/>
            </a:pPr>
            <a:r>
              <a:rPr lang="fr-CA" dirty="0"/>
              <a:t>Enfin, les données peuvent être sensible et un envoi à distance peut être problématique.</a:t>
            </a:r>
          </a:p>
          <a:p>
            <a:pPr defTabSz="990690">
              <a:defRPr/>
            </a:pPr>
            <a:endParaRPr lang="fr-CA" dirty="0"/>
          </a:p>
          <a:p>
            <a:pPr defTabSz="990690">
              <a:defRPr/>
            </a:pPr>
            <a:r>
              <a:rPr lang="fr-CA" b="1" dirty="0"/>
              <a:t>Sélectionner trois points à l’oral.</a:t>
            </a:r>
          </a:p>
          <a:p>
            <a:endParaRPr lang="fr-CA" dirty="0"/>
          </a:p>
          <a:p>
            <a:r>
              <a:rPr lang="fr-CA" dirty="0"/>
              <a:t>---</a:t>
            </a:r>
          </a:p>
          <a:p>
            <a:endParaRPr lang="fr-CA" dirty="0"/>
          </a:p>
          <a:p>
            <a:r>
              <a:rPr lang="fr-FR" dirty="0"/>
              <a:t>https://www.bmc.com/blogs/intelligent-edge/</a:t>
            </a:r>
          </a:p>
          <a:p>
            <a:r>
              <a:rPr lang="fr-FR" dirty="0"/>
              <a:t>https://www.windowscentral.com/what-intelligent-cloud-and-how-does-it-affect-mobile</a:t>
            </a:r>
          </a:p>
          <a:p>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39</a:t>
            </a:fld>
            <a:endParaRPr lang="fr-CA"/>
          </a:p>
        </p:txBody>
      </p:sp>
    </p:spTree>
    <p:extLst>
      <p:ext uri="{BB962C8B-B14F-4D97-AF65-F5344CB8AC3E}">
        <p14:creationId xmlns:p14="http://schemas.microsoft.com/office/powerpoint/2010/main" val="4185976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Le Cloud se veut de plus en plus intelligent et offre de plus en plus de services intégrés, personnalisés et performants.</a:t>
            </a:r>
          </a:p>
          <a:p>
            <a:endParaRPr lang="fr-CA" dirty="0"/>
          </a:p>
          <a:p>
            <a:r>
              <a:rPr lang="fr-CA" dirty="0"/>
              <a:t>Nous avons également de plus en plus de matériels communiquant de toute type qui hébergent de plus en plus de capteurs participant à l’augmentation de la masse de données. </a:t>
            </a:r>
          </a:p>
          <a:p>
            <a:endParaRPr lang="fr-CA" dirty="0"/>
          </a:p>
          <a:p>
            <a:r>
              <a:rPr lang="fr-CA" dirty="0"/>
              <a:t>L’Intelligent Cloud consiste à rendre ces matériels/terminaux intelligent de manière autonome en décentralisant l’exécution de modèles sur ces derniers les rendant non dépendant des serveurs distants. </a:t>
            </a:r>
          </a:p>
          <a:p>
            <a:endParaRPr lang="fr-CA" dirty="0"/>
          </a:p>
          <a:p>
            <a:r>
              <a:rPr lang="fr-CA" dirty="0"/>
              <a:t>L’entrainement des modèles pouvant continuer à être réalisé à distance pour tirer partie de la quintessence des services infonuagiques.</a:t>
            </a:r>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40</a:t>
            </a:fld>
            <a:endParaRPr lang="fr-CA"/>
          </a:p>
        </p:txBody>
      </p:sp>
    </p:spTree>
    <p:extLst>
      <p:ext uri="{BB962C8B-B14F-4D97-AF65-F5344CB8AC3E}">
        <p14:creationId xmlns:p14="http://schemas.microsoft.com/office/powerpoint/2010/main" val="2806035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690">
              <a:defRPr/>
            </a:pPr>
            <a:r>
              <a:rPr lang="fr-CA" dirty="0"/>
              <a:t>Windows ML participe à cela avec une disponibilité sur la plupart des périphériques Windows 10 : Desktop, IoT, HoloLens</a:t>
            </a:r>
            <a:endParaRPr lang="fr-FR" dirty="0"/>
          </a:p>
          <a:p>
            <a:endParaRPr lang="fr-FR" sz="1300" dirty="0"/>
          </a:p>
          <a:p>
            <a:endParaRPr lang="fr-FR" sz="1300" dirty="0"/>
          </a:p>
          <a:p>
            <a:r>
              <a:rPr lang="fr-FR" sz="1300" dirty="0"/>
              <a:t>Le moteur d'inférence Windows ML évalue les modèles formés localement sur les appareils Windows, éliminant ainsi les problèmes de connectivité, de bande passante et de confidentialité des données. Les optimisations matérielles pour les processeurs et les processeurs graphiques permettent en outre des performances élevées pour des résultats d'évaluation rapides.</a:t>
            </a:r>
            <a:endParaRPr lang="fr-FR" dirty="0"/>
          </a:p>
          <a:p>
            <a:endParaRPr lang="fr-CA" dirty="0"/>
          </a:p>
          <a:p>
            <a:pPr defTabSz="990690">
              <a:defRPr/>
            </a:pPr>
            <a:r>
              <a:rPr lang="fr-FR" dirty="0"/>
              <a:t>https://docs.microsoft.com/en-us/windows/ai/</a:t>
            </a:r>
          </a:p>
          <a:p>
            <a:endParaRPr lang="fr-FR" dirty="0"/>
          </a:p>
        </p:txBody>
      </p:sp>
      <p:sp>
        <p:nvSpPr>
          <p:cNvPr id="4" name="Espace réservé du numéro de diapositive 3"/>
          <p:cNvSpPr>
            <a:spLocks noGrp="1"/>
          </p:cNvSpPr>
          <p:nvPr>
            <p:ph type="sldNum" sz="quarter" idx="10"/>
          </p:nvPr>
        </p:nvSpPr>
        <p:spPr/>
        <p:txBody>
          <a:bodyPr/>
          <a:lstStyle/>
          <a:p>
            <a:pPr defTabSz="990690">
              <a:defRPr/>
            </a:pPr>
            <a:fld id="{7D788BAF-7EDE-4390-A751-83E3C58A13D1}" type="slidenum">
              <a:rPr lang="fr-FR">
                <a:solidFill>
                  <a:prstClr val="black"/>
                </a:solidFill>
                <a:latin typeface="Calibri" panose="020F0502020204030204"/>
              </a:rPr>
              <a:pPr defTabSz="990690">
                <a:defRPr/>
              </a:pPr>
              <a:t>41</a:t>
            </a:fld>
            <a:endParaRPr lang="fr-FR">
              <a:solidFill>
                <a:prstClr val="black"/>
              </a:solidFill>
              <a:latin typeface="Calibri" panose="020F0502020204030204"/>
            </a:endParaRPr>
          </a:p>
        </p:txBody>
      </p:sp>
    </p:spTree>
    <p:extLst>
      <p:ext uri="{BB962C8B-B14F-4D97-AF65-F5344CB8AC3E}">
        <p14:creationId xmlns:p14="http://schemas.microsoft.com/office/powerpoint/2010/main" val="3493404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Intégré nativement à Windows 10 au cœur du système :</a:t>
            </a:r>
          </a:p>
          <a:p>
            <a:pPr marL="185754" indent="-185754">
              <a:buFontTx/>
              <a:buChar char="-"/>
            </a:pPr>
            <a:r>
              <a:rPr lang="fr-CA" dirty="0"/>
              <a:t>En Preview dans la version stable actuellement de Windows 10 (RS4)</a:t>
            </a:r>
          </a:p>
          <a:p>
            <a:pPr marL="185754" indent="-185754">
              <a:buFontTx/>
              <a:buChar char="-"/>
            </a:pPr>
            <a:r>
              <a:rPr lang="fr-CA" dirty="0"/>
              <a:t>En version finale dans la prochaine version de Windows 10 (RS5)</a:t>
            </a:r>
          </a:p>
          <a:p>
            <a:endParaRPr lang="fr-CA" dirty="0"/>
          </a:p>
          <a:p>
            <a:r>
              <a:rPr lang="fr-CA" dirty="0"/>
              <a:t>Le format ONNX a été choisi, mais des outils – </a:t>
            </a:r>
            <a:r>
              <a:rPr lang="fr-CA" dirty="0" err="1"/>
              <a:t>WinMLTools</a:t>
            </a:r>
            <a:r>
              <a:rPr lang="fr-CA" dirty="0"/>
              <a:t> » existent et permettent de convertir les modèles d’autres plateforme vers le format ONNX, notamment :</a:t>
            </a:r>
          </a:p>
          <a:p>
            <a:pPr marL="185754" indent="-185754">
              <a:buFontTx/>
              <a:buChar char="-"/>
            </a:pPr>
            <a:r>
              <a:rPr lang="fr-CA" dirty="0"/>
              <a:t>Core ML pour les terminaux Apple</a:t>
            </a:r>
          </a:p>
          <a:p>
            <a:pPr marL="185754" indent="-185754">
              <a:buFontTx/>
              <a:buChar char="-"/>
            </a:pPr>
            <a:r>
              <a:rPr lang="fr-CA" dirty="0" err="1"/>
              <a:t>TensorFlow</a:t>
            </a:r>
            <a:r>
              <a:rPr lang="fr-CA" dirty="0"/>
              <a:t> pour les terminaux Android</a:t>
            </a:r>
          </a:p>
          <a:p>
            <a:pPr marL="185754" indent="-185754">
              <a:buFontTx/>
              <a:buChar char="-"/>
            </a:pPr>
            <a:endParaRPr lang="fr-CA" dirty="0"/>
          </a:p>
          <a:p>
            <a:r>
              <a:rPr lang="fr-CA" dirty="0"/>
              <a:t>Une extension permet d’ajouter quelques outils à Visual Studio : AI Tools.</a:t>
            </a:r>
          </a:p>
          <a:p>
            <a:endParaRPr lang="fr-CA" dirty="0"/>
          </a:p>
          <a:p>
            <a:r>
              <a:rPr lang="fr-CA" dirty="0"/>
              <a:t>Le service Custom Vision permet de créer et d’entrainer des modèles en lignes.</a:t>
            </a:r>
          </a:p>
          <a:p>
            <a:endParaRPr lang="fr-CA" dirty="0"/>
          </a:p>
          <a:p>
            <a:r>
              <a:rPr lang="fr-CA" b="1" dirty="0"/>
              <a:t>ML.NET pour les applications .NET non modernes et multiplateformes.</a:t>
            </a:r>
          </a:p>
        </p:txBody>
      </p:sp>
      <p:sp>
        <p:nvSpPr>
          <p:cNvPr id="4" name="Espace réservé du numéro de diapositive 3"/>
          <p:cNvSpPr>
            <a:spLocks noGrp="1"/>
          </p:cNvSpPr>
          <p:nvPr>
            <p:ph type="sldNum" sz="quarter" idx="10"/>
          </p:nvPr>
        </p:nvSpPr>
        <p:spPr/>
        <p:txBody>
          <a:bodyPr/>
          <a:lstStyle/>
          <a:p>
            <a:pPr defTabSz="990690">
              <a:defRPr/>
            </a:pPr>
            <a:fld id="{7D788BAF-7EDE-4390-A751-83E3C58A13D1}" type="slidenum">
              <a:rPr lang="fr-FR">
                <a:solidFill>
                  <a:prstClr val="black"/>
                </a:solidFill>
                <a:latin typeface="Calibri" panose="020F0502020204030204"/>
              </a:rPr>
              <a:pPr defTabSz="990690">
                <a:defRPr/>
              </a:pPr>
              <a:t>42</a:t>
            </a:fld>
            <a:endParaRPr lang="fr-FR">
              <a:solidFill>
                <a:prstClr val="black"/>
              </a:solidFill>
              <a:latin typeface="Calibri" panose="020F0502020204030204"/>
            </a:endParaRPr>
          </a:p>
        </p:txBody>
      </p:sp>
    </p:spTree>
    <p:extLst>
      <p:ext uri="{BB962C8B-B14F-4D97-AF65-F5344CB8AC3E}">
        <p14:creationId xmlns:p14="http://schemas.microsoft.com/office/powerpoint/2010/main" val="1753408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E</a:t>
            </a:r>
            <a:r>
              <a:rPr lang="fr-FR" dirty="0" err="1"/>
              <a:t>xpliquer</a:t>
            </a:r>
            <a:r>
              <a:rPr lang="fr-FR" dirty="0"/>
              <a:t> le flux avec l ’entrainement du modèle puis l’exploitation sur le </a:t>
            </a:r>
            <a:r>
              <a:rPr lang="fr-FR" dirty="0" err="1"/>
              <a:t>device</a:t>
            </a:r>
            <a:endParaRPr lang="fr-FR" dirty="0"/>
          </a:p>
          <a:p>
            <a:r>
              <a:rPr lang="fr-CA" dirty="0"/>
              <a:t>U</a:t>
            </a:r>
            <a:r>
              <a:rPr lang="fr-FR" dirty="0" err="1"/>
              <a:t>pdate</a:t>
            </a:r>
            <a:r>
              <a:rPr lang="fr-FR" dirty="0"/>
              <a:t> dynamique du modèle</a:t>
            </a:r>
          </a:p>
          <a:p>
            <a:r>
              <a:rPr lang="fr-CA" dirty="0"/>
              <a:t>On a vu il y a quelques instants Windows Hello avec Laurent, on peut l’utiliser pour sécuriser l’accès au besoin</a:t>
            </a:r>
            <a:endParaRPr lang="fr-FR" dirty="0"/>
          </a:p>
          <a:p>
            <a:pPr defTabSz="990690">
              <a:defRPr/>
            </a:pPr>
            <a:r>
              <a:rPr lang="fr-CA" dirty="0"/>
              <a:t>D</a:t>
            </a:r>
            <a:r>
              <a:rPr lang="fr-FR" dirty="0" err="1"/>
              <a:t>émo</a:t>
            </a:r>
            <a:r>
              <a:rPr lang="fr-FR" dirty="0"/>
              <a:t> : scan de document avec catégorisation etc.</a:t>
            </a:r>
          </a:p>
          <a:p>
            <a:endParaRPr lang="fr-CA" dirty="0"/>
          </a:p>
          <a:p>
            <a:r>
              <a:rPr lang="fr-CA" dirty="0"/>
              <a:t>C</a:t>
            </a:r>
            <a:r>
              <a:rPr lang="fr-FR" dirty="0" err="1"/>
              <a:t>hoix</a:t>
            </a:r>
            <a:r>
              <a:rPr lang="fr-FR" dirty="0"/>
              <a:t> de réponse puis le modèle suggère quelque chose</a:t>
            </a:r>
          </a:p>
          <a:p>
            <a:r>
              <a:rPr lang="fr-CA" dirty="0"/>
              <a:t>U</a:t>
            </a:r>
            <a:r>
              <a:rPr lang="fr-FR" dirty="0" err="1"/>
              <a:t>pdate</a:t>
            </a:r>
            <a:r>
              <a:rPr lang="fr-FR" dirty="0"/>
              <a:t> à la semaine du modèle</a:t>
            </a:r>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43</a:t>
            </a:fld>
            <a:endParaRPr lang="fr-CA"/>
          </a:p>
        </p:txBody>
      </p:sp>
    </p:spTree>
    <p:extLst>
      <p:ext uri="{BB962C8B-B14F-4D97-AF65-F5344CB8AC3E}">
        <p14:creationId xmlns:p14="http://schemas.microsoft.com/office/powerpoint/2010/main" val="405359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300" b="1" dirty="0"/>
              <a:t>Christophe Lavalle</a:t>
            </a:r>
          </a:p>
          <a:p>
            <a:r>
              <a:rPr lang="fr-CA" sz="1300" dirty="0"/>
              <a:t> </a:t>
            </a:r>
          </a:p>
          <a:p>
            <a:r>
              <a:rPr lang="fr-CA" sz="1300" dirty="0"/>
              <a:t>Développeur chez Industrielle Alliance, Microsoft </a:t>
            </a:r>
            <a:r>
              <a:rPr lang="fr-CA" sz="1300" dirty="0" err="1"/>
              <a:t>Student</a:t>
            </a:r>
            <a:r>
              <a:rPr lang="fr-CA" sz="1300" dirty="0"/>
              <a:t> Partner durant 5 ans et passionné de nouvelles technologies depuis de nombreuses années. J'adore travailler sur tout ce qui à trait à l'automatisation du cycle de vie des applications (ALM) - construction, tests, déploiements, monitoring et rétroactions - pour tendre vers le DevOps. Également l'auteur de l'application populaire Windows 10 (UWP) "Dynamique Theme".</a:t>
            </a:r>
          </a:p>
          <a:p>
            <a:r>
              <a:rPr lang="fr-CA" sz="1300" dirty="0"/>
              <a:t> </a:t>
            </a:r>
          </a:p>
          <a:p>
            <a:r>
              <a:rPr lang="fr-CA" sz="1300" dirty="0"/>
              <a:t>--- </a:t>
            </a:r>
          </a:p>
          <a:p>
            <a:r>
              <a:rPr lang="fr-CA" sz="1300" dirty="0"/>
              <a:t> </a:t>
            </a:r>
          </a:p>
          <a:p>
            <a:r>
              <a:rPr lang="fr-CA" sz="1300" b="1" dirty="0"/>
              <a:t>Laurent </a:t>
            </a:r>
            <a:r>
              <a:rPr lang="fr-CA" sz="1300" b="1" dirty="0" err="1"/>
              <a:t>Docquir</a:t>
            </a:r>
            <a:endParaRPr lang="fr-CA" sz="1300" b="1" dirty="0"/>
          </a:p>
          <a:p>
            <a:r>
              <a:rPr lang="fr-CA" sz="1300" dirty="0"/>
              <a:t> </a:t>
            </a:r>
          </a:p>
          <a:p>
            <a:r>
              <a:rPr lang="fr-CA" sz="1300" dirty="0"/>
              <a:t>J'ai découvert la programmation BASIC sur un Sinclair ZX Spectrum alors que j'avais 12 ans. Spécialisé dans les technologies Microsoft depuis plus de 20 ans, j'ai débuté ma carrière à développer des services NT, des pilotes et des </a:t>
            </a:r>
            <a:r>
              <a:rPr lang="fr-CA" sz="1300" dirty="0" err="1"/>
              <a:t>objects</a:t>
            </a:r>
            <a:r>
              <a:rPr lang="fr-CA" sz="1300" dirty="0"/>
              <a:t> OLE/COM sous Win32 avec C/C++. Plus tard avec l'arrivée de .NET/C#, j'ai opéré une transition vers le développement d'applications de bureau et mobiles. J'aime le code bien écrit, concis et performant.</a:t>
            </a:r>
          </a:p>
          <a:p>
            <a:r>
              <a:rPr lang="fr-CA" sz="1300" dirty="0"/>
              <a:t> </a:t>
            </a:r>
          </a:p>
          <a:p>
            <a:r>
              <a:rPr lang="fr-CA" sz="1300" dirty="0"/>
              <a:t>Je travaille présentement chez </a:t>
            </a:r>
            <a:r>
              <a:rPr lang="fr-CA" sz="1300" dirty="0" err="1"/>
              <a:t>iA</a:t>
            </a:r>
            <a:r>
              <a:rPr lang="fr-CA" sz="1300" dirty="0"/>
              <a:t> Groupe financier où je suis responsable du bureau qui s'occupe de promouvoir les bonnes pratiques de développement ainsi que l'utilisation de nos outils. Ces derniers temps, mes journées sont remplies de DevOps, d'infonuagique et de </a:t>
            </a:r>
            <a:r>
              <a:rPr lang="fr-CA" sz="1300" dirty="0" err="1"/>
              <a:t>microservices</a:t>
            </a:r>
            <a:r>
              <a:rPr lang="fr-CA" sz="1300" dirty="0"/>
              <a:t>.</a:t>
            </a:r>
          </a:p>
          <a:p>
            <a:r>
              <a:rPr lang="fr-CA" sz="1300" dirty="0"/>
              <a:t> </a:t>
            </a:r>
          </a:p>
          <a:p>
            <a:r>
              <a:rPr lang="fr-CA" sz="1300" dirty="0"/>
              <a:t>Sur une note plus personnelle, je suis passionné par les vieux ordinateurs, consoles de jeux et logiciels que je collectionne pour le plus grand plaisir de mes quatre gars. </a:t>
            </a:r>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3</a:t>
            </a:fld>
            <a:endParaRPr lang="fr-CA"/>
          </a:p>
        </p:txBody>
      </p:sp>
    </p:spTree>
    <p:extLst>
      <p:ext uri="{BB962C8B-B14F-4D97-AF65-F5344CB8AC3E}">
        <p14:creationId xmlns:p14="http://schemas.microsoft.com/office/powerpoint/2010/main" val="4165320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https://docs.microsoft.com/fr-ca/microsoft-store/microsoft-store-for-business-overview</a:t>
            </a:r>
          </a:p>
          <a:p>
            <a:r>
              <a:rPr lang="fr-FR" dirty="0"/>
              <a:t>https://channel9.msdn.com/Events/Ignite/2015/BRK3338</a:t>
            </a:r>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44</a:t>
            </a:fld>
            <a:endParaRPr lang="fr-CA"/>
          </a:p>
        </p:txBody>
      </p:sp>
    </p:spTree>
    <p:extLst>
      <p:ext uri="{BB962C8B-B14F-4D97-AF65-F5344CB8AC3E}">
        <p14:creationId xmlns:p14="http://schemas.microsoft.com/office/powerpoint/2010/main" val="3483481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Le Windows Store est la pierre angulaire pour les améliorations dans le processus de gestion des applications tant pour le grand public que pour les entreprises.</a:t>
            </a:r>
          </a:p>
          <a:p>
            <a:endParaRPr lang="fr-CA" dirty="0"/>
          </a:p>
          <a:p>
            <a:r>
              <a:rPr lang="fr-CA" dirty="0"/>
              <a:t>Processus de déclaration d’un fournisseur tier de confiance/relié </a:t>
            </a:r>
            <a:r>
              <a:rPr lang="fr-CA"/>
              <a:t>à l’entreprise.</a:t>
            </a:r>
            <a:endParaRPr lang="fr-CA" dirty="0"/>
          </a:p>
          <a:p>
            <a:endParaRPr lang="fr-CA" dirty="0"/>
          </a:p>
          <a:p>
            <a:r>
              <a:rPr lang="fr-CA" dirty="0"/>
              <a:t>---</a:t>
            </a:r>
          </a:p>
          <a:p>
            <a:endParaRPr lang="fr-FR" dirty="0"/>
          </a:p>
          <a:p>
            <a:r>
              <a:rPr lang="fr-FR" dirty="0"/>
              <a:t>http://www.computerweekly.com/photostory/4500255618/An-introduction-to-the-Microsoft-Business-Store/1/A-history-of-the-Windows-10-Business-Store</a:t>
            </a:r>
          </a:p>
          <a:p>
            <a:endParaRPr lang="fr-CA" dirty="0"/>
          </a:p>
          <a:p>
            <a:r>
              <a:rPr lang="fr-CA" dirty="0"/>
              <a:t>C</a:t>
            </a:r>
            <a:r>
              <a:rPr lang="fr-FR" dirty="0" err="1"/>
              <a:t>ompte</a:t>
            </a:r>
            <a:r>
              <a:rPr lang="fr-FR" dirty="0"/>
              <a:t> d’entreprise + processus d’association pour permettre à un fournisseur externe de publier directement dans le Store d’entreprise :</a:t>
            </a:r>
          </a:p>
          <a:p>
            <a:r>
              <a:rPr lang="fr-FR" dirty="0"/>
              <a:t>https://docs.microsoft.com/en-us/windows/uwp/publish/distribute-lob-apps-to-enterprises</a:t>
            </a:r>
          </a:p>
        </p:txBody>
      </p:sp>
      <p:sp>
        <p:nvSpPr>
          <p:cNvPr id="4" name="Espace réservé du numéro de diapositive 3"/>
          <p:cNvSpPr>
            <a:spLocks noGrp="1"/>
          </p:cNvSpPr>
          <p:nvPr>
            <p:ph type="sldNum" sz="quarter" idx="10"/>
          </p:nvPr>
        </p:nvSpPr>
        <p:spPr/>
        <p:txBody>
          <a:bodyPr/>
          <a:lstStyle/>
          <a:p>
            <a:fld id="{7D788BAF-7EDE-4390-A751-83E3C58A13D1}" type="slidenum">
              <a:rPr lang="fr-FR" smtClean="0"/>
              <a:t>45</a:t>
            </a:fld>
            <a:endParaRPr lang="fr-FR"/>
          </a:p>
        </p:txBody>
      </p:sp>
    </p:spTree>
    <p:extLst>
      <p:ext uri="{BB962C8B-B14F-4D97-AF65-F5344CB8AC3E}">
        <p14:creationId xmlns:p14="http://schemas.microsoft.com/office/powerpoint/2010/main" val="409636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La version la plus récente à partir du ring de l’utilisateur et dans les rings supérieurs sera automatiquement distribuée même si la version n’est pas explicitement distribuée dans un ring en particulier.</a:t>
            </a:r>
          </a:p>
          <a:p>
            <a:endParaRPr lang="fr-CA" dirty="0"/>
          </a:p>
          <a:p>
            <a:r>
              <a:rPr lang="fr-CA" dirty="0"/>
              <a:t>Les rings ne sont pas limités à ceux décrit dans cette exemple.</a:t>
            </a:r>
          </a:p>
          <a:p>
            <a:r>
              <a:rPr lang="fr-CA" dirty="0"/>
              <a:t>Personnalisable pour chaque application dans le Windows Store.</a:t>
            </a:r>
          </a:p>
        </p:txBody>
      </p:sp>
      <p:sp>
        <p:nvSpPr>
          <p:cNvPr id="4" name="Espace réservé du numéro de diapositive 3"/>
          <p:cNvSpPr>
            <a:spLocks noGrp="1"/>
          </p:cNvSpPr>
          <p:nvPr>
            <p:ph type="sldNum" sz="quarter" idx="10"/>
          </p:nvPr>
        </p:nvSpPr>
        <p:spPr/>
        <p:txBody>
          <a:bodyPr/>
          <a:lstStyle/>
          <a:p>
            <a:fld id="{7D788BAF-7EDE-4390-A751-83E3C58A13D1}" type="slidenum">
              <a:rPr lang="fr-FR" smtClean="0"/>
              <a:t>46</a:t>
            </a:fld>
            <a:endParaRPr lang="fr-FR"/>
          </a:p>
        </p:txBody>
      </p:sp>
    </p:spTree>
    <p:extLst>
      <p:ext uri="{BB962C8B-B14F-4D97-AF65-F5344CB8AC3E}">
        <p14:creationId xmlns:p14="http://schemas.microsoft.com/office/powerpoint/2010/main" val="509680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Lorsqu’on veut distribuée une nouvelle version, et même si les anneaux précédents ont validés cette version, on désire peut-être y aller tout de même graduellement pour s’assurer que tout se déroule bien sur les configurations qui peuvent être différentes ou être plus hétéroclites et pouvoir réagir si cela était nécessaire sans pour autant impacter tous les utilisateurs.</a:t>
            </a:r>
          </a:p>
          <a:p>
            <a:endParaRPr lang="fr-CA" dirty="0"/>
          </a:p>
          <a:p>
            <a:r>
              <a:rPr lang="fr-CA" dirty="0"/>
              <a:t>La distribution graduelle nous permet de déployer une nouvelle version à un sous-ensemble d’utilisateurs choisi aléatoirement puis d’élargir graduellement ce nombre jusqu’à un déploiement complet. Dans le cas ou une correction est nécessaire, une nouvelle version sera déployée et le processus pourra recommencer.</a:t>
            </a:r>
          </a:p>
          <a:p>
            <a:endParaRPr lang="fr-CA" dirty="0"/>
          </a:p>
          <a:p>
            <a:r>
              <a:rPr lang="fr-CA" dirty="0"/>
              <a:t>Faire le parallèle avec DevOps et la notion de Blue/Green.</a:t>
            </a:r>
          </a:p>
          <a:p>
            <a:endParaRPr lang="fr-CA" dirty="0"/>
          </a:p>
          <a:p>
            <a:r>
              <a:rPr lang="fr-CA" dirty="0"/>
              <a:t>S’applique à tous les rings.</a:t>
            </a:r>
            <a:endParaRPr lang="fr-FR" dirty="0"/>
          </a:p>
          <a:p>
            <a:endParaRPr lang="fr-CA" dirty="0"/>
          </a:p>
          <a:p>
            <a:r>
              <a:rPr lang="fr-FR" dirty="0"/>
              <a:t>https://docs.microsoft.com/en-us/windows/uwp/publish/gradual-package-rollout</a:t>
            </a:r>
          </a:p>
          <a:p>
            <a:endParaRPr lang="fr-FR" dirty="0"/>
          </a:p>
        </p:txBody>
      </p:sp>
      <p:sp>
        <p:nvSpPr>
          <p:cNvPr id="4" name="Espace réservé du numéro de diapositive 3"/>
          <p:cNvSpPr>
            <a:spLocks noGrp="1"/>
          </p:cNvSpPr>
          <p:nvPr>
            <p:ph type="sldNum" sz="quarter" idx="10"/>
          </p:nvPr>
        </p:nvSpPr>
        <p:spPr/>
        <p:txBody>
          <a:bodyPr/>
          <a:lstStyle/>
          <a:p>
            <a:fld id="{7D788BAF-7EDE-4390-A751-83E3C58A13D1}" type="slidenum">
              <a:rPr lang="fr-FR" smtClean="0"/>
              <a:t>47</a:t>
            </a:fld>
            <a:endParaRPr lang="fr-FR"/>
          </a:p>
        </p:txBody>
      </p:sp>
    </p:spTree>
    <p:extLst>
      <p:ext uri="{BB962C8B-B14F-4D97-AF65-F5344CB8AC3E}">
        <p14:creationId xmlns:p14="http://schemas.microsoft.com/office/powerpoint/2010/main" val="387890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85754" indent="-185754">
              <a:buFontTx/>
              <a:buChar char="-"/>
            </a:pPr>
            <a:r>
              <a:rPr lang="fr-CA" b="0" dirty="0"/>
              <a:t>Permet de tester un changement auprès d’un groupe d’utilisateurs pour en tester l’accueil/l’impact</a:t>
            </a:r>
          </a:p>
          <a:p>
            <a:pPr marL="185754" indent="-185754">
              <a:buFontTx/>
              <a:buChar char="-"/>
            </a:pPr>
            <a:r>
              <a:rPr lang="fr-CA" b="0" dirty="0"/>
              <a:t>Le code doit être instrumenté pour supporter les scénarios</a:t>
            </a:r>
          </a:p>
          <a:p>
            <a:pPr marL="185754" indent="-185754">
              <a:buFontTx/>
              <a:buChar char="-"/>
            </a:pPr>
            <a:r>
              <a:rPr lang="fr-CA" b="0" dirty="0"/>
              <a:t>S’applique à tous les groupes d’utilisateurs, pour peut que le code instrumenté soit disponible dans la version disponible</a:t>
            </a:r>
          </a:p>
          <a:p>
            <a:pPr marL="185754" indent="-185754">
              <a:buFontTx/>
              <a:buChar char="-"/>
            </a:pPr>
            <a:r>
              <a:rPr lang="fr-CA" b="0" dirty="0"/>
              <a:t>La répartition des utilisateurs qui ont accès à tel ou tel élément est pilotable depuis le portail développeur</a:t>
            </a:r>
          </a:p>
          <a:p>
            <a:pPr marL="185754" indent="-185754">
              <a:buFontTx/>
              <a:buChar char="-"/>
            </a:pPr>
            <a:endParaRPr lang="fr-FR" b="1" dirty="0"/>
          </a:p>
          <a:p>
            <a:r>
              <a:rPr lang="fr-CA" dirty="0"/>
              <a:t>Y aller en mode explication avec un exemple : nous avons une application qui propose un processus d’adhésion et un nouveau processus est en développement. Nous voulons tester la réaction d’agents à ce nouveau processus et les performances de ce dernier (temps passé, conversion réalisée, etc.). Une expérimentation permet de réaliser cela tout en étant capable de piloter l’expérimentation en tout temps afin de l’interrompre ou encore changer la répartition des utilisateurs qui auront accès à la nouvelle version du processus d’adhésion.</a:t>
            </a:r>
          </a:p>
          <a:p>
            <a:endParaRPr lang="fr-CA" dirty="0"/>
          </a:p>
          <a:p>
            <a:r>
              <a:rPr lang="fr-CA" dirty="0"/>
              <a:t>Le code doit être instrumenté pour que l’expérimentation puisse être réalisée, indépendamment des groupes de distribution.</a:t>
            </a:r>
            <a:endParaRPr lang="fr-FR" dirty="0"/>
          </a:p>
        </p:txBody>
      </p:sp>
      <p:sp>
        <p:nvSpPr>
          <p:cNvPr id="4" name="Espace réservé du numéro de diapositive 3"/>
          <p:cNvSpPr>
            <a:spLocks noGrp="1"/>
          </p:cNvSpPr>
          <p:nvPr>
            <p:ph type="sldNum" sz="quarter" idx="10"/>
          </p:nvPr>
        </p:nvSpPr>
        <p:spPr/>
        <p:txBody>
          <a:bodyPr/>
          <a:lstStyle/>
          <a:p>
            <a:fld id="{7D788BAF-7EDE-4390-A751-83E3C58A13D1}" type="slidenum">
              <a:rPr lang="fr-FR" smtClean="0"/>
              <a:t>48</a:t>
            </a:fld>
            <a:endParaRPr lang="fr-FR"/>
          </a:p>
        </p:txBody>
      </p:sp>
    </p:spTree>
    <p:extLst>
      <p:ext uri="{BB962C8B-B14F-4D97-AF65-F5344CB8AC3E}">
        <p14:creationId xmlns:p14="http://schemas.microsoft.com/office/powerpoint/2010/main" val="1215161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On déclare le projet d’expérimentation avec son identifiant unique</a:t>
            </a:r>
          </a:p>
          <a:p>
            <a:r>
              <a:rPr lang="fr-CA" dirty="0"/>
              <a:t>2</a:t>
            </a:r>
            <a:r>
              <a:rPr lang="fr-FR" dirty="0"/>
              <a:t>- On assigne la valeur d’expérimentation depuis le cache</a:t>
            </a:r>
          </a:p>
          <a:p>
            <a:r>
              <a:rPr lang="fr-CA" dirty="0"/>
              <a:t>3</a:t>
            </a:r>
            <a:r>
              <a:rPr lang="fr-FR" dirty="0"/>
              <a:t>- Si le cache doit être actualisé, on le mets à jour (les valeurs pouvant changer au cours de l’expérimentation)</a:t>
            </a:r>
          </a:p>
          <a:p>
            <a:r>
              <a:rPr lang="fr-CA" dirty="0"/>
              <a:t>4</a:t>
            </a:r>
            <a:r>
              <a:rPr lang="fr-FR" dirty="0"/>
              <a:t>- On obtient la valeur distante et on ajuste l’algorithme local</a:t>
            </a:r>
          </a:p>
          <a:p>
            <a:r>
              <a:rPr lang="fr-CA" dirty="0"/>
              <a:t>5- On envoie l’évènement au Store afin de tracer l’utilisation de la variation pour les statistiques de l’expérimentation</a:t>
            </a:r>
            <a:endParaRPr lang="fr-FR" dirty="0"/>
          </a:p>
        </p:txBody>
      </p:sp>
      <p:sp>
        <p:nvSpPr>
          <p:cNvPr id="4" name="Espace réservé du numéro de diapositive 3"/>
          <p:cNvSpPr>
            <a:spLocks noGrp="1"/>
          </p:cNvSpPr>
          <p:nvPr>
            <p:ph type="sldNum" sz="quarter" idx="10"/>
          </p:nvPr>
        </p:nvSpPr>
        <p:spPr/>
        <p:txBody>
          <a:bodyPr/>
          <a:lstStyle/>
          <a:p>
            <a:fld id="{7D788BAF-7EDE-4390-A751-83E3C58A13D1}" type="slidenum">
              <a:rPr lang="fr-FR" smtClean="0"/>
              <a:t>49</a:t>
            </a:fld>
            <a:endParaRPr lang="fr-FR"/>
          </a:p>
        </p:txBody>
      </p:sp>
    </p:spTree>
    <p:extLst>
      <p:ext uri="{BB962C8B-B14F-4D97-AF65-F5344CB8AC3E}">
        <p14:creationId xmlns:p14="http://schemas.microsoft.com/office/powerpoint/2010/main" val="1669006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Enfin, la télémétrie est un élément important pour être capable de suivre la santé de ses applications et accompagner les déploiements réguliers des mises à jour. Le portail développeur propose nativement certaines métriques comme les erreurs/plantages, les acquisitions ou encore les transformations. Le service AppCenter apportera lui plus de granularité dans les métriques disponibles tout en étant temps réel. Les deux services ne sont pas exclusifs mais peuvent se compléter.</a:t>
            </a:r>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50</a:t>
            </a:fld>
            <a:endParaRPr lang="fr-CA"/>
          </a:p>
        </p:txBody>
      </p:sp>
    </p:spTree>
    <p:extLst>
      <p:ext uri="{BB962C8B-B14F-4D97-AF65-F5344CB8AC3E}">
        <p14:creationId xmlns:p14="http://schemas.microsoft.com/office/powerpoint/2010/main" val="1079992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D</a:t>
            </a:r>
            <a:r>
              <a:rPr lang="fr-FR" dirty="0"/>
              <a:t>es policies existent pour permettre aux entreprises de contrôler les mises à jour et pouvoir forcer à ce que le magasin d’application opère les mises à jour dès que disponibles.</a:t>
            </a:r>
          </a:p>
          <a:p>
            <a:endParaRPr lang="fr-CA" dirty="0"/>
          </a:p>
          <a:p>
            <a:r>
              <a:rPr lang="fr-CA" dirty="0"/>
              <a:t>L</a:t>
            </a:r>
            <a:r>
              <a:rPr lang="fr-FR" dirty="0"/>
              <a:t>e </a:t>
            </a:r>
            <a:r>
              <a:rPr lang="fr-FR" dirty="0" err="1"/>
              <a:t>Winows</a:t>
            </a:r>
            <a:r>
              <a:rPr lang="fr-FR" dirty="0"/>
              <a:t> Store optimise également les mises à jour avec le support des delta-</a:t>
            </a:r>
            <a:r>
              <a:rPr lang="fr-FR" dirty="0" err="1"/>
              <a:t>binaries</a:t>
            </a:r>
            <a:r>
              <a:rPr lang="fr-FR" dirty="0"/>
              <a:t> permettant une optimisation des quantités de données nécessaires pour réaliser les mises à jour.</a:t>
            </a:r>
          </a:p>
          <a:p>
            <a:endParaRPr lang="fr-CA" dirty="0"/>
          </a:p>
          <a:p>
            <a:r>
              <a:rPr lang="fr-CA" dirty="0"/>
              <a:t>Les applications modernes possèdent aussi une nouvelle structure limitant leur empreinte sur le système d’exploitation : </a:t>
            </a:r>
          </a:p>
          <a:p>
            <a:pPr marL="185754" indent="-185754">
              <a:buFontTx/>
              <a:buChar char="-"/>
            </a:pPr>
            <a:r>
              <a:rPr lang="fr-CA" dirty="0"/>
              <a:t>l’installation est géré par le système sans que le développeur ne puisse changer l’emplacement des ressources ;</a:t>
            </a:r>
          </a:p>
          <a:p>
            <a:pPr marL="185754" indent="-185754">
              <a:buFontTx/>
              <a:buChar char="-"/>
            </a:pPr>
            <a:r>
              <a:rPr lang="fr-CA" dirty="0"/>
              <a:t>Isolation : la base de registre ne gère plus les paramètres de toutes les applications; ils sont stockés au niveau de chaque application ;</a:t>
            </a:r>
          </a:p>
          <a:p>
            <a:pPr marL="185754" indent="-185754">
              <a:buFontTx/>
              <a:buChar char="-"/>
            </a:pPr>
            <a:r>
              <a:rPr lang="fr-CA" dirty="0"/>
              <a:t>La désinstallation d’une application ne laisse donc plus aucune trace dans le système.</a:t>
            </a:r>
          </a:p>
          <a:p>
            <a:pPr marL="185754" indent="-185754">
              <a:buFontTx/>
              <a:buChar char="-"/>
            </a:pPr>
            <a:endParaRPr lang="fr-CA" dirty="0"/>
          </a:p>
          <a:p>
            <a:r>
              <a:rPr lang="fr-CA" dirty="0"/>
              <a:t>De nouvelles technologies de packaging permettant de tirer la quintessence des éléments précédents ont été mises en place :</a:t>
            </a:r>
          </a:p>
          <a:p>
            <a:pPr marL="185754" indent="-185754">
              <a:buFontTx/>
              <a:buChar char="-"/>
            </a:pPr>
            <a:r>
              <a:rPr lang="fr-CA" dirty="0"/>
              <a:t>Toutes les applications UWP sont packagées avec APPX ;</a:t>
            </a:r>
          </a:p>
          <a:p>
            <a:pPr marL="185754" indent="-185754">
              <a:buFontTx/>
              <a:buChar char="-"/>
            </a:pPr>
            <a:r>
              <a:rPr lang="fr-CA" dirty="0"/>
              <a:t>Les applications migrées à l’aide de Desktop Bridge sont packagées avec APPX ;</a:t>
            </a:r>
          </a:p>
          <a:p>
            <a:pPr marL="185754" indent="-185754">
              <a:buFontTx/>
              <a:buChar char="-"/>
            </a:pPr>
            <a:r>
              <a:rPr lang="fr-CA" dirty="0"/>
              <a:t>Les applications historiques peuvent être packagées avec MSIX (modernisation).</a:t>
            </a:r>
          </a:p>
          <a:p>
            <a:pPr marL="185754" indent="-185754">
              <a:buFontTx/>
              <a:buChar char="-"/>
            </a:pPr>
            <a:endParaRPr lang="fr-CA" dirty="0"/>
          </a:p>
          <a:p>
            <a:r>
              <a:rPr lang="fr-CA" dirty="0"/>
              <a:t>Le monde de l’entreprise n’est pas oublié :</a:t>
            </a:r>
          </a:p>
          <a:p>
            <a:pPr marL="185754" indent="-185754">
              <a:buFontTx/>
              <a:buChar char="-"/>
            </a:pPr>
            <a:r>
              <a:rPr lang="fr-CA" dirty="0"/>
              <a:t>Le management des applications peut se faire avec SCCM ou encore Intune ;</a:t>
            </a:r>
          </a:p>
          <a:p>
            <a:pPr marL="185754" indent="-185754">
              <a:buFontTx/>
              <a:buChar char="-"/>
            </a:pPr>
            <a:r>
              <a:rPr lang="fr-CA" dirty="0"/>
              <a:t>Les gestion des licences est simplifiée avec le Store d’entreprises pour les applications qui y sont disponibles ;</a:t>
            </a:r>
          </a:p>
          <a:p>
            <a:pPr marL="185754" indent="-185754">
              <a:buFontTx/>
              <a:buChar char="-"/>
            </a:pPr>
            <a:r>
              <a:rPr lang="fr-CA" dirty="0"/>
              <a:t>Le Store d’entreprise permet de gérer les demandes des utilisateurs avec un système d’approbation ;</a:t>
            </a:r>
          </a:p>
          <a:p>
            <a:pPr marL="185754" indent="-185754">
              <a:buFontTx/>
              <a:buChar char="-"/>
            </a:pPr>
            <a:r>
              <a:rPr lang="fr-CA" dirty="0"/>
              <a:t>Etc.</a:t>
            </a:r>
            <a:endParaRPr lang="fr-FR" dirty="0"/>
          </a:p>
        </p:txBody>
      </p:sp>
      <p:sp>
        <p:nvSpPr>
          <p:cNvPr id="4" name="Espace réservé du numéro de diapositive 3"/>
          <p:cNvSpPr>
            <a:spLocks noGrp="1"/>
          </p:cNvSpPr>
          <p:nvPr>
            <p:ph type="sldNum" sz="quarter" idx="10"/>
          </p:nvPr>
        </p:nvSpPr>
        <p:spPr/>
        <p:txBody>
          <a:bodyPr/>
          <a:lstStyle/>
          <a:p>
            <a:fld id="{7D788BAF-7EDE-4390-A751-83E3C58A13D1}" type="slidenum">
              <a:rPr lang="fr-FR" smtClean="0"/>
              <a:t>51</a:t>
            </a:fld>
            <a:endParaRPr lang="fr-FR"/>
          </a:p>
        </p:txBody>
      </p:sp>
    </p:spTree>
    <p:extLst>
      <p:ext uri="{BB962C8B-B14F-4D97-AF65-F5344CB8AC3E}">
        <p14:creationId xmlns:p14="http://schemas.microsoft.com/office/powerpoint/2010/main" val="831687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71509" indent="-371509">
              <a:buFont typeface="Arial" panose="020B0604020202020204" pitchFamily="34" charset="0"/>
              <a:buChar char="•"/>
            </a:pPr>
            <a:r>
              <a:rPr lang="fr-CA" dirty="0"/>
              <a:t>Outils de modernisation</a:t>
            </a:r>
          </a:p>
          <a:p>
            <a:pPr marL="866854" lvl="1" indent="-371509">
              <a:buFont typeface="Arial" panose="020B0604020202020204" pitchFamily="34" charset="0"/>
              <a:buChar char="•"/>
            </a:pPr>
            <a:r>
              <a:rPr lang="fr-CA" dirty="0"/>
              <a:t>Desktop Bridge</a:t>
            </a:r>
          </a:p>
          <a:p>
            <a:pPr marL="866854" lvl="1" indent="-371509">
              <a:buFont typeface="Arial" panose="020B0604020202020204" pitchFamily="34" charset="0"/>
              <a:buChar char="•"/>
            </a:pPr>
            <a:r>
              <a:rPr lang="fr-CA" dirty="0"/>
              <a:t>XAML Island</a:t>
            </a:r>
          </a:p>
          <a:p>
            <a:pPr marL="866854" lvl="1" indent="-371509">
              <a:buFont typeface="Arial" panose="020B0604020202020204" pitchFamily="34" charset="0"/>
              <a:buChar char="•"/>
            </a:pPr>
            <a:endParaRPr lang="fr-CA" dirty="0"/>
          </a:p>
          <a:p>
            <a:pPr marL="371509" indent="-371509">
              <a:buFont typeface="Arial" panose="020B0604020202020204" pitchFamily="34" charset="0"/>
              <a:buChar char="•"/>
            </a:pPr>
            <a:r>
              <a:rPr lang="fr-CA" dirty="0"/>
              <a:t>Outils d’aide</a:t>
            </a:r>
          </a:p>
          <a:p>
            <a:pPr marL="866854" lvl="1" indent="-371509">
              <a:buFont typeface="Arial" panose="020B0604020202020204" pitchFamily="34" charset="0"/>
              <a:buChar char="•"/>
            </a:pPr>
            <a:r>
              <a:rPr lang="fr-CA" dirty="0"/>
              <a:t>Windows Library Kit (démo XAML Controls Library)</a:t>
            </a:r>
          </a:p>
          <a:p>
            <a:pPr marL="866854" lvl="1" indent="-371509">
              <a:buFont typeface="Arial" panose="020B0604020202020204" pitchFamily="34" charset="0"/>
              <a:buChar char="•"/>
            </a:pPr>
            <a:r>
              <a:rPr lang="fr-CA" dirty="0"/>
              <a:t>Community </a:t>
            </a:r>
            <a:r>
              <a:rPr lang="fr-CA" dirty="0" err="1"/>
              <a:t>Tookit</a:t>
            </a:r>
            <a:r>
              <a:rPr lang="fr-CA" dirty="0"/>
              <a:t> (démo </a:t>
            </a:r>
            <a:r>
              <a:rPr lang="fr-CA" dirty="0" err="1"/>
              <a:t>Sample</a:t>
            </a:r>
            <a:r>
              <a:rPr lang="fr-CA" dirty="0"/>
              <a:t> App)</a:t>
            </a:r>
          </a:p>
          <a:p>
            <a:pPr marL="866854" lvl="1" indent="-371509">
              <a:buFont typeface="Arial" panose="020B0604020202020204" pitchFamily="34" charset="0"/>
              <a:buChar char="•"/>
            </a:pPr>
            <a:r>
              <a:rPr lang="fr-CA" dirty="0"/>
              <a:t>Sources ouvertes sur GitHub</a:t>
            </a:r>
          </a:p>
          <a:p>
            <a:pPr marL="866854" lvl="1" indent="-371509">
              <a:buFont typeface="Arial" panose="020B0604020202020204" pitchFamily="34" charset="0"/>
              <a:buChar char="•"/>
            </a:pPr>
            <a:r>
              <a:rPr lang="fr-CA" dirty="0"/>
              <a:t>Télémétrie pour détecter et décider de la « corporisation » des contrôles fortement utilisés</a:t>
            </a:r>
          </a:p>
        </p:txBody>
      </p:sp>
      <p:sp>
        <p:nvSpPr>
          <p:cNvPr id="4" name="Espace réservé du numéro de diapositive 3"/>
          <p:cNvSpPr>
            <a:spLocks noGrp="1"/>
          </p:cNvSpPr>
          <p:nvPr>
            <p:ph type="sldNum" sz="quarter" idx="10"/>
          </p:nvPr>
        </p:nvSpPr>
        <p:spPr/>
        <p:txBody>
          <a:bodyPr/>
          <a:lstStyle/>
          <a:p>
            <a:fld id="{93057252-695A-43D7-9142-A527F2F58A25}" type="slidenum">
              <a:rPr lang="fr-CA" smtClean="0"/>
              <a:t>56</a:t>
            </a:fld>
            <a:endParaRPr lang="fr-CA"/>
          </a:p>
        </p:txBody>
      </p:sp>
    </p:spTree>
    <p:extLst>
      <p:ext uri="{BB962C8B-B14F-4D97-AF65-F5344CB8AC3E}">
        <p14:creationId xmlns:p14="http://schemas.microsoft.com/office/powerpoint/2010/main" val="177789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57</a:t>
            </a:fld>
            <a:endParaRPr lang="fr-CA"/>
          </a:p>
        </p:txBody>
      </p:sp>
    </p:spTree>
    <p:extLst>
      <p:ext uri="{BB962C8B-B14F-4D97-AF65-F5344CB8AC3E}">
        <p14:creationId xmlns:p14="http://schemas.microsoft.com/office/powerpoint/2010/main" val="914341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4</a:t>
            </a:fld>
            <a:endParaRPr lang="fr-CA"/>
          </a:p>
        </p:txBody>
      </p:sp>
    </p:spTree>
    <p:extLst>
      <p:ext uri="{BB962C8B-B14F-4D97-AF65-F5344CB8AC3E}">
        <p14:creationId xmlns:p14="http://schemas.microsoft.com/office/powerpoint/2010/main" val="2683344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Avec Windows 8, Microsoft a introduit une interface très aérée afin de privilégier une bonne utilisation tactile des interfaces. Avec Windows 10 et Fluent Design, Microsoft a ramené le curseur par défaut à un style moins aérée tout en conservant une bonne utilisation tactile. Un nouveau mode plus compact, similaire à la densité de certaines interfaces que nous connaissions sous les anciennes versions de Windows, va faire son apparition afin de permettre la réalisation d’interface dense dans certains scénarios qui le nécessite.</a:t>
            </a:r>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62</a:t>
            </a:fld>
            <a:endParaRPr lang="fr-CA"/>
          </a:p>
        </p:txBody>
      </p:sp>
    </p:spTree>
    <p:extLst>
      <p:ext uri="{BB962C8B-B14F-4D97-AF65-F5344CB8AC3E}">
        <p14:creationId xmlns:p14="http://schemas.microsoft.com/office/powerpoint/2010/main" val="2131339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Comme vous pouvez le constater, utiliser la densité compacte consiste à déclarer une nouvelle ressource dans le dictionnaire de votre application. Par héritage, les contrôles vont ensuite utiliser le style compact.</a:t>
            </a:r>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63</a:t>
            </a:fld>
            <a:endParaRPr lang="fr-CA"/>
          </a:p>
        </p:txBody>
      </p:sp>
    </p:spTree>
    <p:extLst>
      <p:ext uri="{BB962C8B-B14F-4D97-AF65-F5344CB8AC3E}">
        <p14:creationId xmlns:p14="http://schemas.microsoft.com/office/powerpoint/2010/main" val="4227846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Voici les Windows Sets : cela consiste en l’introduction de la notion d’onglets au sein de Windows lui-même. </a:t>
            </a:r>
          </a:p>
          <a:p>
            <a:endParaRPr lang="fr-CA" dirty="0"/>
          </a:p>
          <a:p>
            <a:r>
              <a:rPr lang="fr-CA" dirty="0"/>
              <a:t>Prenons un exemple pour illustrer les capacités de cette fonctionnalité : vous être un agent en train de traiter une demande d’un client, vous ouvrez alors la fiche de celui-ci afin d’en consulter les informations. Des documents liés sont présents et vous souhaitez les consulter. L’ouverture de ces derniers se fera dans de nouveaux onglets de la même fenêtre afin de garder le contexte de travail courant. Si vous devez interrompre le traitement, vous pouvez sauvegarder votre contexte de travail puis le restaurer à l’identique lorsque vous reprendrez le travail de ce client. Une fenêtre se réouvrira avec l’ensemble des onglets précédemment ouverts.</a:t>
            </a:r>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64</a:t>
            </a:fld>
            <a:endParaRPr lang="fr-CA"/>
          </a:p>
        </p:txBody>
      </p:sp>
    </p:spTree>
    <p:extLst>
      <p:ext uri="{BB962C8B-B14F-4D97-AF65-F5344CB8AC3E}">
        <p14:creationId xmlns:p14="http://schemas.microsoft.com/office/powerpoint/2010/main" val="1091334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65</a:t>
            </a:fld>
            <a:endParaRPr lang="fr-CA"/>
          </a:p>
        </p:txBody>
      </p:sp>
    </p:spTree>
    <p:extLst>
      <p:ext uri="{BB962C8B-B14F-4D97-AF65-F5344CB8AC3E}">
        <p14:creationId xmlns:p14="http://schemas.microsoft.com/office/powerpoint/2010/main" val="420678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https://blogs.msdn.microsoft.com/dotnet/2018/05/07/net-core-3-and-support-for-windows-desktop-applications/ </a:t>
            </a:r>
          </a:p>
        </p:txBody>
      </p:sp>
      <p:sp>
        <p:nvSpPr>
          <p:cNvPr id="4" name="Espace réservé du numéro de diapositive 3"/>
          <p:cNvSpPr>
            <a:spLocks noGrp="1"/>
          </p:cNvSpPr>
          <p:nvPr>
            <p:ph type="sldNum" sz="quarter" idx="10"/>
          </p:nvPr>
        </p:nvSpPr>
        <p:spPr/>
        <p:txBody>
          <a:bodyPr/>
          <a:lstStyle/>
          <a:p>
            <a:fld id="{7D788BAF-7EDE-4390-A751-83E3C58A13D1}" type="slidenum">
              <a:rPr lang="fr-FR" smtClean="0"/>
              <a:t>66</a:t>
            </a:fld>
            <a:endParaRPr lang="fr-FR"/>
          </a:p>
        </p:txBody>
      </p:sp>
    </p:spTree>
    <p:extLst>
      <p:ext uri="{BB962C8B-B14F-4D97-AF65-F5344CB8AC3E}">
        <p14:creationId xmlns:p14="http://schemas.microsoft.com/office/powerpoint/2010/main" val="1046731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Un écosystème mature et dynamique, en appuis des pratiques</a:t>
            </a:r>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67</a:t>
            </a:fld>
            <a:endParaRPr lang="fr-CA"/>
          </a:p>
        </p:txBody>
      </p:sp>
    </p:spTree>
    <p:extLst>
      <p:ext uri="{BB962C8B-B14F-4D97-AF65-F5344CB8AC3E}">
        <p14:creationId xmlns:p14="http://schemas.microsoft.com/office/powerpoint/2010/main" val="4024716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70</a:t>
            </a:fld>
            <a:endParaRPr lang="fr-CA"/>
          </a:p>
        </p:txBody>
      </p:sp>
    </p:spTree>
    <p:extLst>
      <p:ext uri="{BB962C8B-B14F-4D97-AF65-F5344CB8AC3E}">
        <p14:creationId xmlns:p14="http://schemas.microsoft.com/office/powerpoint/2010/main" val="67844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7</a:t>
            </a:fld>
            <a:endParaRPr lang="fr-CA"/>
          </a:p>
        </p:txBody>
      </p:sp>
    </p:spTree>
    <p:extLst>
      <p:ext uri="{BB962C8B-B14F-4D97-AF65-F5344CB8AC3E}">
        <p14:creationId xmlns:p14="http://schemas.microsoft.com/office/powerpoint/2010/main" val="106109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b="1" dirty="0"/>
              <a:t>Une application moderne, c’est quoi ?</a:t>
            </a:r>
          </a:p>
          <a:p>
            <a:endParaRPr lang="fr-CA" dirty="0"/>
          </a:p>
          <a:p>
            <a:r>
              <a:rPr lang="fr-CA" dirty="0"/>
              <a:t>Il y a longtemps, tout est relatif, les applications étaient de la catégorie des « fat client » : le but était de privilégier l’autonomie maximale du client dans un monde où la connectivité était confidentiel et ou les infrastructures n’étaient pas aussi développées qu’aujourd’hui. La performance était aussi recherchée.</a:t>
            </a:r>
          </a:p>
          <a:p>
            <a:endParaRPr lang="fr-CA" dirty="0"/>
          </a:p>
          <a:p>
            <a:r>
              <a:rPr lang="fr-CA" dirty="0"/>
              <a:t>Avec le développement des réseaux de communication, nous avons commencé à développer des applications de type « smart client ». Contrairement aux « fat client », le but n’était plus l’autonomie maximale mais l’exploitation du réseau Internet et des services qui s’y trouvent. Les données devenaient alors décentralisées du point de vue de utilisateur, mais centralisées d’un point de vue du fournisseur du service. La performance était toujours recherchée et la notion de mises à jour fut démocratisée.</a:t>
            </a:r>
          </a:p>
          <a:p>
            <a:endParaRPr lang="fr-CA" dirty="0"/>
          </a:p>
          <a:p>
            <a:r>
              <a:rPr lang="fr-CA" dirty="0"/>
              <a:t>Aujourd’hui, nous parlons d’applications de type « modern client ».</a:t>
            </a:r>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11</a:t>
            </a:fld>
            <a:endParaRPr lang="fr-CA"/>
          </a:p>
        </p:txBody>
      </p:sp>
    </p:spTree>
    <p:extLst>
      <p:ext uri="{BB962C8B-B14F-4D97-AF65-F5344CB8AC3E}">
        <p14:creationId xmlns:p14="http://schemas.microsoft.com/office/powerpoint/2010/main" val="371563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Par exemple, citez-moi trois qualité d’une application moderne ?</a:t>
            </a:r>
          </a:p>
          <a:p>
            <a:endParaRPr lang="fr-CA" dirty="0"/>
          </a:p>
          <a:p>
            <a:r>
              <a:rPr lang="fr-CA" dirty="0"/>
              <a:t>Mes trois choix : interface riche et conviviale, intelligente et adaptée à l’appareil/sécuritaire.</a:t>
            </a:r>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12</a:t>
            </a:fld>
            <a:endParaRPr lang="fr-CA"/>
          </a:p>
        </p:txBody>
      </p:sp>
    </p:spTree>
    <p:extLst>
      <p:ext uri="{BB962C8B-B14F-4D97-AF65-F5344CB8AC3E}">
        <p14:creationId xmlns:p14="http://schemas.microsoft.com/office/powerpoint/2010/main" val="19054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b="1" dirty="0"/>
              <a:t>Quelles sont les qualités d’une application moderne ?</a:t>
            </a:r>
          </a:p>
          <a:p>
            <a:endParaRPr lang="fr-CA" dirty="0"/>
          </a:p>
          <a:p>
            <a:r>
              <a:rPr lang="fr-CA" dirty="0"/>
              <a:t>Les applications de type « modern client » sont apparues avec, notamment, la démocratisation des réseaux de communication rapide et l’apparition de nouveaux terminaux utilisés dans la vie de tous les jours telles que les téléphones intelligent ou encore les tablettes.</a:t>
            </a:r>
          </a:p>
          <a:p>
            <a:endParaRPr lang="fr-CA" dirty="0"/>
          </a:p>
          <a:p>
            <a:r>
              <a:rPr lang="fr-CA" dirty="0"/>
              <a:t>Une application doit donc être adaptée à l’appareil qui l’exécute, regrouper des fonctionnalités qui font du sens ensemble et non plus regrouper tout en un tas de fonctionnalités pas forcément reliées entre-elles et proposer une expérience intégrée permettant à l’application d’être riche, performante, ergonomique et efficiente. Maximiser la productivité est un des éléments clés, tout comme le maintient à jour de l’application en tout temps avec une distribution décentralisée. La sécurité est aussi un enjeux : support des méthodes d’authentification modernes, sécurisation des données que l’application peut contenir « </a:t>
            </a:r>
            <a:r>
              <a:rPr lang="fr-CA" dirty="0" err="1"/>
              <a:t>built-in</a:t>
            </a:r>
            <a:r>
              <a:rPr lang="fr-CA" dirty="0"/>
              <a:t> » tout en permettant le partage inter-applications de manière sécurisée. Prenons l’exemple d’une application de stockage comme OneDrive, Google Drive ou </a:t>
            </a:r>
            <a:r>
              <a:rPr lang="fr-CA" dirty="0" err="1"/>
              <a:t>DropBox</a:t>
            </a:r>
            <a:r>
              <a:rPr lang="fr-CA" dirty="0"/>
              <a:t> : les applications vont passer la main aux applications spécialisées pour éditer une </a:t>
            </a:r>
            <a:r>
              <a:rPr lang="fr-CA" dirty="0" err="1"/>
              <a:t>photgraphie</a:t>
            </a:r>
            <a:r>
              <a:rPr lang="fr-CA" dirty="0"/>
              <a:t>, une vidéo ou encore un document (Word, Excel, etc.).</a:t>
            </a:r>
          </a:p>
          <a:p>
            <a:endParaRPr lang="fr-CA" dirty="0"/>
          </a:p>
          <a:p>
            <a:r>
              <a:rPr lang="fr-CA" dirty="0"/>
              <a:t>Le tout reposant sur des languages et outils de développement modernes et efficaces.</a:t>
            </a:r>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13</a:t>
            </a:fld>
            <a:endParaRPr lang="fr-CA"/>
          </a:p>
        </p:txBody>
      </p:sp>
    </p:spTree>
    <p:extLst>
      <p:ext uri="{BB962C8B-B14F-4D97-AF65-F5344CB8AC3E}">
        <p14:creationId xmlns:p14="http://schemas.microsoft.com/office/powerpoint/2010/main" val="183290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Une application de type « modern client » est donc :</a:t>
            </a:r>
          </a:p>
          <a:p>
            <a:endParaRPr lang="fr-CA" dirty="0"/>
          </a:p>
          <a:p>
            <a:pPr marL="185754" indent="-185754">
              <a:buFontTx/>
              <a:buChar char="-"/>
            </a:pPr>
            <a:r>
              <a:rPr lang="fr-CA" dirty="0"/>
              <a:t>Aussi bien connectée qu’hors-ligne ;</a:t>
            </a:r>
          </a:p>
          <a:p>
            <a:pPr marL="185754" indent="-185754">
              <a:buFontTx/>
              <a:buChar char="-"/>
            </a:pPr>
            <a:r>
              <a:rPr lang="fr-CA" dirty="0"/>
              <a:t>Maintenue à jour en tout temps ; </a:t>
            </a:r>
          </a:p>
          <a:p>
            <a:pPr marL="185754" indent="-185754">
              <a:buFontTx/>
              <a:buChar char="-"/>
            </a:pPr>
            <a:r>
              <a:rPr lang="fr-CA" dirty="0"/>
              <a:t>Adaptée aux terminaux qui l’exécutent tout en étant riche, conviviale, ergonomique et performante ;</a:t>
            </a:r>
          </a:p>
          <a:p>
            <a:pPr marL="185754" indent="-185754">
              <a:buFontTx/>
              <a:buChar char="-"/>
            </a:pPr>
            <a:r>
              <a:rPr lang="fr-CA" dirty="0"/>
              <a:t>Intégrée au système d’exploitation et utilisent les nouvelles possibilités de sécurisation, d’intelligence etc.</a:t>
            </a:r>
            <a:endParaRPr lang="fr-FR" dirty="0"/>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14</a:t>
            </a:fld>
            <a:endParaRPr lang="fr-CA"/>
          </a:p>
        </p:txBody>
      </p:sp>
    </p:spTree>
    <p:extLst>
      <p:ext uri="{BB962C8B-B14F-4D97-AF65-F5344CB8AC3E}">
        <p14:creationId xmlns:p14="http://schemas.microsoft.com/office/powerpoint/2010/main" val="802308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b="1" dirty="0"/>
              <a:t>Qu’est ce que la plateforme UWP ?</a:t>
            </a:r>
          </a:p>
          <a:p>
            <a:endParaRPr lang="fr-CA" dirty="0"/>
          </a:p>
          <a:p>
            <a:r>
              <a:rPr lang="fr-CA" dirty="0"/>
              <a:t>La plateforme UWP représente la modernisation des couches historiques de Windows (Win32) que toutes les applications utilisent depuis de nombreuses années.</a:t>
            </a:r>
          </a:p>
          <a:p>
            <a:endParaRPr lang="fr-CA" dirty="0"/>
          </a:p>
          <a:p>
            <a:r>
              <a:rPr lang="fr-CA" dirty="0"/>
              <a:t>Le type de terminaux sur lesquels se retrouve Windows se sont multipliés et possèdent chacun leurs propres spécificités :</a:t>
            </a:r>
          </a:p>
          <a:p>
            <a:endParaRPr lang="fr-CA" dirty="0"/>
          </a:p>
          <a:p>
            <a:pPr marL="185754" indent="-185754">
              <a:buFontTx/>
              <a:buChar char="-"/>
            </a:pPr>
            <a:r>
              <a:rPr lang="fr-CA" dirty="0"/>
              <a:t>Les ordinateurs de bureau ou les ordinateurs portatifs tel qu’on le connait mais dans un contexte ou les écrans sont de plus en plus définit pour une lisibilité des détails accrus. Les interactions possibles ont aussi beaucoup évoluées : écran tactile (doigts et stylets), biométrie, etc.</a:t>
            </a:r>
          </a:p>
          <a:p>
            <a:pPr marL="185754" indent="-185754">
              <a:buFontTx/>
              <a:buChar char="-"/>
            </a:pPr>
            <a:r>
              <a:rPr lang="fr-CA" dirty="0"/>
              <a:t>Des appareils plus mobile comme les tablettes sont de plus en plus utilisées ;</a:t>
            </a:r>
          </a:p>
          <a:p>
            <a:pPr marL="185754" indent="-185754">
              <a:buFontTx/>
              <a:buChar char="-"/>
            </a:pPr>
            <a:r>
              <a:rPr lang="fr-CA" dirty="0"/>
              <a:t>Les écrans géant numérique comme le Surface Hub sont apparus ;</a:t>
            </a:r>
          </a:p>
          <a:p>
            <a:pPr marL="185754" indent="-185754">
              <a:buFontTx/>
              <a:buChar char="-"/>
            </a:pPr>
            <a:r>
              <a:rPr lang="fr-CA" dirty="0"/>
              <a:t>N’oublions pas non plus la console Xbox ou les casques de réalité augmentée comme HoloLens qui sont apparus.</a:t>
            </a:r>
          </a:p>
          <a:p>
            <a:pPr marL="185754" indent="-185754">
              <a:buFontTx/>
              <a:buChar char="-"/>
            </a:pPr>
            <a:endParaRPr lang="fr-CA" dirty="0"/>
          </a:p>
          <a:p>
            <a:r>
              <a:rPr lang="fr-CA" dirty="0"/>
              <a:t>La plateforme UWP, avec une approche moderne et simplifiée pour les développeurs, permet de répondre à toutes ces évolutions en gardant une même base de code :</a:t>
            </a:r>
          </a:p>
          <a:p>
            <a:endParaRPr lang="fr-CA" dirty="0"/>
          </a:p>
          <a:p>
            <a:pPr marL="185754" indent="-185754">
              <a:buFontTx/>
              <a:buChar char="-"/>
            </a:pPr>
            <a:r>
              <a:rPr lang="fr-CA" dirty="0"/>
              <a:t>Windows détecte quel est le moyen d’interaction que l’utilisateur utilise et adapte les contrôles graphiques en conséquence ;</a:t>
            </a:r>
          </a:p>
          <a:p>
            <a:pPr marL="185754" indent="-185754">
              <a:buFontTx/>
              <a:buChar char="-"/>
            </a:pPr>
            <a:r>
              <a:rPr lang="fr-CA" dirty="0"/>
              <a:t>Les interfaces gèrent nativement les hautes résolutions et s’adaptent facilement aux différentes tailles d’écrans ;</a:t>
            </a:r>
          </a:p>
          <a:p>
            <a:pPr marL="185754" indent="-185754">
              <a:buFontTx/>
              <a:buChar char="-"/>
            </a:pPr>
            <a:r>
              <a:rPr lang="fr-CA" dirty="0"/>
              <a:t>Une couche de services permet d’interconnecté tous les terminaux facilement et propose une expérience intégrée ;</a:t>
            </a:r>
          </a:p>
          <a:p>
            <a:pPr marL="185754" indent="-185754">
              <a:buFontTx/>
              <a:buChar char="-"/>
            </a:pPr>
            <a:r>
              <a:rPr lang="fr-CA" dirty="0"/>
              <a:t>La distribution, l’installation et la mise à jour des applications (et autres) s’appuient sur un socle moderne autour du Windows Store ;</a:t>
            </a:r>
          </a:p>
          <a:p>
            <a:pPr marL="185754" indent="-185754">
              <a:buFontTx/>
              <a:buChar char="-"/>
            </a:pPr>
            <a:r>
              <a:rPr lang="fr-CA" dirty="0"/>
              <a:t>N’oublions pas la sécurité qui a été renforcée à de multiples niveaux et dont les développeurs peuvent exploiter les nouvelles capacités facilement et avec une expérience homogène à travers le système ;</a:t>
            </a:r>
          </a:p>
          <a:p>
            <a:pPr marL="185754" indent="-185754">
              <a:buFontTx/>
              <a:buChar char="-"/>
            </a:pPr>
            <a:r>
              <a:rPr lang="fr-CA" dirty="0"/>
              <a:t>La gestion et la confidentialité est aussi au cœur de la plateforme avec un système d’autorisation homogène implémenté au cœur des APIs que les développeurs utilisent le tout s’appuyant sur le </a:t>
            </a:r>
            <a:r>
              <a:rPr lang="fr-CA" dirty="0" err="1"/>
              <a:t>sandboxing</a:t>
            </a:r>
            <a:r>
              <a:rPr lang="fr-CA" dirty="0"/>
              <a:t> de toutes les applications modernes.</a:t>
            </a:r>
          </a:p>
          <a:p>
            <a:pPr marL="185754" indent="-185754">
              <a:buFontTx/>
              <a:buChar char="-"/>
            </a:pPr>
            <a:endParaRPr lang="fr-CA" dirty="0"/>
          </a:p>
          <a:p>
            <a:r>
              <a:rPr lang="fr-CA" dirty="0"/>
              <a:t>Bien entendu, tous types d’applications peuvent exploiter cette nouvelle plateforme : les applications </a:t>
            </a:r>
            <a:r>
              <a:rPr lang="fr-CA" dirty="0" err="1"/>
              <a:t>applications</a:t>
            </a:r>
            <a:r>
              <a:rPr lang="fr-CA" dirty="0"/>
              <a:t> peuvent être développées en C#, Visual Basic; C++ ou JavaScript et utiliser XAML, HTML ou DirectX pour leur rendu.</a:t>
            </a:r>
          </a:p>
        </p:txBody>
      </p:sp>
      <p:sp>
        <p:nvSpPr>
          <p:cNvPr id="4" name="Espace réservé du numéro de diapositive 3"/>
          <p:cNvSpPr>
            <a:spLocks noGrp="1"/>
          </p:cNvSpPr>
          <p:nvPr>
            <p:ph type="sldNum" sz="quarter" idx="5"/>
          </p:nvPr>
        </p:nvSpPr>
        <p:spPr/>
        <p:txBody>
          <a:bodyPr/>
          <a:lstStyle/>
          <a:p>
            <a:fld id="{93057252-695A-43D7-9142-A527F2F58A25}" type="slidenum">
              <a:rPr lang="fr-CA" smtClean="0"/>
              <a:t>16</a:t>
            </a:fld>
            <a:endParaRPr lang="fr-CA"/>
          </a:p>
        </p:txBody>
      </p:sp>
    </p:spTree>
    <p:extLst>
      <p:ext uri="{BB962C8B-B14F-4D97-AF65-F5344CB8AC3E}">
        <p14:creationId xmlns:p14="http://schemas.microsoft.com/office/powerpoint/2010/main" val="1585116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2532673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grpSp>
        <p:nvGrpSpPr>
          <p:cNvPr id="7" name="Group 6">
            <a:extLst>
              <a:ext uri="{FF2B5EF4-FFF2-40B4-BE49-F238E27FC236}">
                <a16:creationId xmlns:a16="http://schemas.microsoft.com/office/drawing/2014/main" id="{93C1D21A-13FA-4921-8587-2676E9000AD2}"/>
              </a:ext>
            </a:extLst>
          </p:cNvPr>
          <p:cNvGrpSpPr/>
          <p:nvPr/>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372507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fr-FR" dirty="0"/>
              <a:t>Modifiez le style du titre</a:t>
            </a:r>
            <a:endParaRPr lang="en-US" dirty="0"/>
          </a:p>
        </p:txBody>
      </p:sp>
      <p:sp>
        <p:nvSpPr>
          <p:cNvPr id="3" name="TextBox 2">
            <a:extLst>
              <a:ext uri="{FF2B5EF4-FFF2-40B4-BE49-F238E27FC236}">
                <a16:creationId xmlns:a16="http://schemas.microsoft.com/office/drawing/2014/main" id="{E231ED1D-3304-42EE-8EF4-679A6BE4CBA5}"/>
              </a:ext>
            </a:extLst>
          </p:cNvPr>
          <p:cNvSpPr txBox="1"/>
          <p:nvPr/>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latin typeface="Consolas" panose="020B0609020204030204" pitchFamily="49" charset="0"/>
              </a:rPr>
              <a:t>Exemple</a:t>
            </a:r>
            <a:r>
              <a:rPr lang="en-US" sz="2400" dirty="0">
                <a:gradFill>
                  <a:gsLst>
                    <a:gs pos="2917">
                      <a:schemeClr val="tx1"/>
                    </a:gs>
                    <a:gs pos="30000">
                      <a:schemeClr val="tx1"/>
                    </a:gs>
                  </a:gsLst>
                  <a:lin ang="5400000" scaled="0"/>
                </a:gradFill>
                <a:latin typeface="Consolas" panose="020B0609020204030204" pitchFamily="49" charset="0"/>
              </a:rPr>
              <a:t> de code</a:t>
            </a:r>
          </a:p>
        </p:txBody>
      </p:sp>
      <p:grpSp>
        <p:nvGrpSpPr>
          <p:cNvPr id="4" name="Group 3">
            <a:extLst>
              <a:ext uri="{FF2B5EF4-FFF2-40B4-BE49-F238E27FC236}">
                <a16:creationId xmlns:a16="http://schemas.microsoft.com/office/drawing/2014/main" id="{BE68560B-FABA-46FC-9E46-CDAB6A110710}"/>
              </a:ext>
            </a:extLst>
          </p:cNvPr>
          <p:cNvGrpSpPr/>
          <p:nvPr/>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6544728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634016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157571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224124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973048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itle 5"/>
          <p:cNvSpPr>
            <a:spLocks noGrp="1"/>
          </p:cNvSpPr>
          <p:nvPr>
            <p:ph type="title"/>
          </p:nvPr>
        </p:nvSpPr>
        <p:spPr/>
        <p:txBody>
          <a:bodyPr/>
          <a:lstStyle/>
          <a:p>
            <a:r>
              <a:rPr lang="fr-FR"/>
              <a:t>Modifiez le style du titre</a:t>
            </a:r>
            <a:endParaRPr lang="en-US"/>
          </a:p>
        </p:txBody>
      </p:sp>
      <p:grpSp>
        <p:nvGrpSpPr>
          <p:cNvPr id="2" name="Group 1">
            <a:extLst>
              <a:ext uri="{FF2B5EF4-FFF2-40B4-BE49-F238E27FC236}">
                <a16:creationId xmlns:a16="http://schemas.microsoft.com/office/drawing/2014/main" id="{25026E39-F3F6-4370-872F-DB51A116C464}"/>
              </a:ext>
            </a:extLst>
          </p:cNvPr>
          <p:cNvGrpSpPr/>
          <p:nvPr/>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6083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6" name="Group 5">
            <a:extLst>
              <a:ext uri="{FF2B5EF4-FFF2-40B4-BE49-F238E27FC236}">
                <a16:creationId xmlns:a16="http://schemas.microsoft.com/office/drawing/2014/main" id="{3F8A6C2C-5B06-40D9-A918-8F0304E8B4DB}"/>
              </a:ext>
            </a:extLst>
          </p:cNvPr>
          <p:cNvGrpSpPr/>
          <p:nvPr/>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89791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44535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69589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148525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grpSp>
        <p:nvGrpSpPr>
          <p:cNvPr id="3" name="Group 2">
            <a:extLst>
              <a:ext uri="{FF2B5EF4-FFF2-40B4-BE49-F238E27FC236}">
                <a16:creationId xmlns:a16="http://schemas.microsoft.com/office/drawing/2014/main" id="{0DB17AC7-3DDB-445B-B12E-13742A848B61}"/>
              </a:ext>
            </a:extLst>
          </p:cNvPr>
          <p:cNvGrpSpPr/>
          <p:nvPr/>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1036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 name="Group 3">
            <a:extLst>
              <a:ext uri="{FF2B5EF4-FFF2-40B4-BE49-F238E27FC236}">
                <a16:creationId xmlns:a16="http://schemas.microsoft.com/office/drawing/2014/main" id="{CDE476F8-3202-455E-A5A9-12A7BD05A45E}"/>
              </a:ext>
            </a:extLst>
          </p:cNvPr>
          <p:cNvGrpSpPr/>
          <p:nvPr/>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408336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fr-FR"/>
              <a:t>Modifiez le style du titre</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2720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christophe-lavalle-817ba312b/" TargetMode="External"/><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1.png"/><Relationship Id="rId5" Type="http://schemas.microsoft.com/office/2007/relationships/hdphoto" Target="../media/hdphoto1.wdp"/><Relationship Id="rId10" Type="http://schemas.openxmlformats.org/officeDocument/2006/relationships/hyperlink" Target="https://www.linkedin.com/in/laurent-docquir-16846042/" TargetMode="External"/><Relationship Id="rId4" Type="http://schemas.openxmlformats.org/officeDocument/2006/relationships/image" Target="../media/image20.png"/><Relationship Id="rId9"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windows/uwp/design/basics/navigation-basics#use-the-right-controls" TargetMode="External"/><Relationship Id="rId2" Type="http://schemas.openxmlformats.org/officeDocument/2006/relationships/hyperlink" Target="https://developer.microsoft.com/en-us/windows/apps/design"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microsoft.com/office/2017/06/relationships/model3d" Target="../media/model3d1.glb"/><Relationship Id="rId7" Type="http://schemas.openxmlformats.org/officeDocument/2006/relationships/image" Target="../media/image50.png"/><Relationship Id="rId12" Type="http://schemas.openxmlformats.org/officeDocument/2006/relationships/hyperlink" Target="http://www.3dcartoonmodels.com/2014_02_01_archive.html"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microsoft.com/office/2017/06/relationships/model3d" Target="../media/model3d2.glb"/><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51.png"/><Relationship Id="rId14" Type="http://schemas.openxmlformats.org/officeDocument/2006/relationships/hyperlink" Target="http://openclipart.org/detail/67117/mr-happy-by-shokunin"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41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8E7D7-AA7C-48AD-93B3-9F51C6B414D3}"/>
              </a:ext>
            </a:extLst>
          </p:cNvPr>
          <p:cNvSpPr>
            <a:spLocks noGrp="1"/>
          </p:cNvSpPr>
          <p:nvPr>
            <p:ph type="title"/>
          </p:nvPr>
        </p:nvSpPr>
        <p:spPr>
          <a:xfrm>
            <a:off x="568047" y="2084172"/>
            <a:ext cx="11354714" cy="2139688"/>
          </a:xfrm>
        </p:spPr>
        <p:txBody>
          <a:bodyPr/>
          <a:lstStyle/>
          <a:p>
            <a:r>
              <a:rPr lang="fr-CA" dirty="0"/>
              <a:t>Une application native moderne, c’est quoi ?</a:t>
            </a:r>
          </a:p>
        </p:txBody>
      </p:sp>
    </p:spTree>
    <p:extLst>
      <p:ext uri="{BB962C8B-B14F-4D97-AF65-F5344CB8AC3E}">
        <p14:creationId xmlns:p14="http://schemas.microsoft.com/office/powerpoint/2010/main" val="3640899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F2137-68CF-414E-863E-D42CC86229DD}"/>
              </a:ext>
            </a:extLst>
          </p:cNvPr>
          <p:cNvSpPr>
            <a:spLocks noGrp="1"/>
          </p:cNvSpPr>
          <p:nvPr>
            <p:ph type="title"/>
          </p:nvPr>
        </p:nvSpPr>
        <p:spPr/>
        <p:txBody>
          <a:bodyPr/>
          <a:lstStyle/>
          <a:p>
            <a:r>
              <a:rPr lang="fr-CA" dirty="0"/>
              <a:t>Une application moderne, c’est quoi ?</a:t>
            </a:r>
            <a:endParaRPr lang="fr-FR" dirty="0"/>
          </a:p>
        </p:txBody>
      </p:sp>
      <p:grpSp>
        <p:nvGrpSpPr>
          <p:cNvPr id="9" name="Groupe 8">
            <a:extLst>
              <a:ext uri="{FF2B5EF4-FFF2-40B4-BE49-F238E27FC236}">
                <a16:creationId xmlns:a16="http://schemas.microsoft.com/office/drawing/2014/main" id="{2B4F8260-C657-43D5-ABDE-7F6DFC52E287}"/>
              </a:ext>
            </a:extLst>
          </p:cNvPr>
          <p:cNvGrpSpPr/>
          <p:nvPr/>
        </p:nvGrpSpPr>
        <p:grpSpPr>
          <a:xfrm>
            <a:off x="452844" y="1489157"/>
            <a:ext cx="3077711" cy="4789722"/>
            <a:chOff x="452844" y="1489157"/>
            <a:chExt cx="3077711" cy="4789722"/>
          </a:xfrm>
        </p:grpSpPr>
        <p:sp>
          <p:nvSpPr>
            <p:cNvPr id="3" name="Rectangle 2">
              <a:extLst>
                <a:ext uri="{FF2B5EF4-FFF2-40B4-BE49-F238E27FC236}">
                  <a16:creationId xmlns:a16="http://schemas.microsoft.com/office/drawing/2014/main" id="{F51079A6-E070-474C-8D53-F7D1E96E11BA}"/>
                </a:ext>
              </a:extLst>
            </p:cNvPr>
            <p:cNvSpPr/>
            <p:nvPr/>
          </p:nvSpPr>
          <p:spPr bwMode="auto">
            <a:xfrm>
              <a:off x="452844" y="1489164"/>
              <a:ext cx="3077711" cy="478971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fr-CA" sz="2400" dirty="0">
                  <a:solidFill>
                    <a:schemeClr val="tx1"/>
                  </a:solidFill>
                  <a:ea typeface="Segoe UI" pitchFamily="34" charset="0"/>
                  <a:cs typeface="Segoe UI" pitchFamily="34" charset="0"/>
                </a:rPr>
                <a:t>Autonomie maximale du client</a:t>
              </a:r>
            </a:p>
            <a:p>
              <a:pPr marL="342900" indent="-342900" defTabSz="932472" fontAlgn="base">
                <a:lnSpc>
                  <a:spcPct val="90000"/>
                </a:lnSpc>
                <a:spcBef>
                  <a:spcPct val="0"/>
                </a:spcBef>
                <a:spcAft>
                  <a:spcPct val="0"/>
                </a:spcAft>
                <a:buFontTx/>
                <a:buChar char="-"/>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fr-CA" sz="2400" dirty="0">
                  <a:solidFill>
                    <a:schemeClr val="tx1"/>
                  </a:solidFill>
                  <a:ea typeface="Segoe UI" pitchFamily="34" charset="0"/>
                  <a:cs typeface="Segoe UI" pitchFamily="34" charset="0"/>
                </a:rPr>
                <a:t>Performant</a:t>
              </a:r>
            </a:p>
          </p:txBody>
        </p:sp>
        <p:sp>
          <p:nvSpPr>
            <p:cNvPr id="8" name="Rectangle 7">
              <a:extLst>
                <a:ext uri="{FF2B5EF4-FFF2-40B4-BE49-F238E27FC236}">
                  <a16:creationId xmlns:a16="http://schemas.microsoft.com/office/drawing/2014/main" id="{5F2BB447-DE02-4B9E-9FFC-987D21DBFC91}"/>
                </a:ext>
              </a:extLst>
            </p:cNvPr>
            <p:cNvSpPr/>
            <p:nvPr/>
          </p:nvSpPr>
          <p:spPr bwMode="auto">
            <a:xfrm>
              <a:off x="452844" y="1489157"/>
              <a:ext cx="3077711" cy="59020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CA" sz="2400" b="1" dirty="0">
                  <a:gradFill>
                    <a:gsLst>
                      <a:gs pos="0">
                        <a:srgbClr val="FFFFFF"/>
                      </a:gs>
                      <a:gs pos="100000">
                        <a:srgbClr val="FFFFFF"/>
                      </a:gs>
                    </a:gsLst>
                    <a:lin ang="5400000" scaled="0"/>
                  </a:gradFill>
                  <a:ea typeface="Segoe UI" pitchFamily="34" charset="0"/>
                  <a:cs typeface="Segoe UI" pitchFamily="34" charset="0"/>
                </a:rPr>
                <a:t>« fat client »</a:t>
              </a:r>
              <a:endParaRPr lang="fr-FR" sz="2400" b="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e 11">
            <a:extLst>
              <a:ext uri="{FF2B5EF4-FFF2-40B4-BE49-F238E27FC236}">
                <a16:creationId xmlns:a16="http://schemas.microsoft.com/office/drawing/2014/main" id="{591C3004-7B41-48BF-840B-F1644446C2A3}"/>
              </a:ext>
            </a:extLst>
          </p:cNvPr>
          <p:cNvGrpSpPr/>
          <p:nvPr/>
        </p:nvGrpSpPr>
        <p:grpSpPr>
          <a:xfrm>
            <a:off x="4300751" y="1489156"/>
            <a:ext cx="3077712" cy="4789720"/>
            <a:chOff x="4300751" y="1489156"/>
            <a:chExt cx="3077712" cy="4789720"/>
          </a:xfrm>
        </p:grpSpPr>
        <p:sp>
          <p:nvSpPr>
            <p:cNvPr id="4" name="Rectangle 3">
              <a:extLst>
                <a:ext uri="{FF2B5EF4-FFF2-40B4-BE49-F238E27FC236}">
                  <a16:creationId xmlns:a16="http://schemas.microsoft.com/office/drawing/2014/main" id="{7F6A6C05-23BD-4374-B632-DAA3EAAB9FF7}"/>
                </a:ext>
              </a:extLst>
            </p:cNvPr>
            <p:cNvSpPr/>
            <p:nvPr/>
          </p:nvSpPr>
          <p:spPr bwMode="auto">
            <a:xfrm>
              <a:off x="4300751" y="1489161"/>
              <a:ext cx="3077712" cy="478971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r>
                <a:rPr lang="fr-CA" sz="2400" dirty="0">
                  <a:solidFill>
                    <a:schemeClr val="accent3">
                      <a:lumMod val="75000"/>
                    </a:schemeClr>
                  </a:solidFill>
                  <a:ea typeface="Segoe UI" pitchFamily="34" charset="0"/>
                  <a:cs typeface="Segoe UI" pitchFamily="34" charset="0"/>
                </a:rPr>
                <a:t>Exploite le Web</a:t>
              </a:r>
            </a:p>
            <a:p>
              <a:pPr marL="342900" indent="-342900" algn="ctr" defTabSz="932472" fontAlgn="base">
                <a:lnSpc>
                  <a:spcPct val="90000"/>
                </a:lnSpc>
                <a:spcBef>
                  <a:spcPct val="0"/>
                </a:spcBef>
                <a:spcAft>
                  <a:spcPct val="0"/>
                </a:spcAft>
                <a:buFontTx/>
                <a:buChar char="-"/>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r>
                <a:rPr lang="fr-CA" sz="2400" dirty="0">
                  <a:solidFill>
                    <a:schemeClr val="accent3">
                      <a:lumMod val="75000"/>
                    </a:schemeClr>
                  </a:solidFill>
                  <a:ea typeface="Segoe UI" pitchFamily="34" charset="0"/>
                  <a:cs typeface="Segoe UI" pitchFamily="34" charset="0"/>
                </a:rPr>
                <a:t>Performant</a:t>
              </a:r>
            </a:p>
            <a:p>
              <a:pPr marL="342900" indent="-342900" algn="ctr" defTabSz="932472" fontAlgn="base">
                <a:lnSpc>
                  <a:spcPct val="90000"/>
                </a:lnSpc>
                <a:spcBef>
                  <a:spcPct val="0"/>
                </a:spcBef>
                <a:spcAft>
                  <a:spcPct val="0"/>
                </a:spcAft>
                <a:buFontTx/>
                <a:buChar char="-"/>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r>
                <a:rPr lang="fr-CA" sz="2400" dirty="0">
                  <a:solidFill>
                    <a:schemeClr val="accent3">
                      <a:lumMod val="75000"/>
                    </a:schemeClr>
                  </a:solidFill>
                  <a:ea typeface="Segoe UI" pitchFamily="34" charset="0"/>
                  <a:cs typeface="Segoe UI" pitchFamily="34" charset="0"/>
                </a:rPr>
                <a:t>Se met à jour</a:t>
              </a:r>
              <a:endParaRPr lang="fr-FR" sz="2400" dirty="0" err="1">
                <a:solidFill>
                  <a:schemeClr val="accent3">
                    <a:lumMod val="75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DEB4375-C83D-4D96-8F8F-062969700CF7}"/>
                </a:ext>
              </a:extLst>
            </p:cNvPr>
            <p:cNvSpPr/>
            <p:nvPr/>
          </p:nvSpPr>
          <p:spPr bwMode="auto">
            <a:xfrm>
              <a:off x="4300752" y="1489156"/>
              <a:ext cx="3077711" cy="59020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CA" sz="2400" b="1" dirty="0">
                  <a:gradFill>
                    <a:gsLst>
                      <a:gs pos="0">
                        <a:srgbClr val="FFFFFF"/>
                      </a:gs>
                      <a:gs pos="100000">
                        <a:srgbClr val="FFFFFF"/>
                      </a:gs>
                    </a:gsLst>
                    <a:lin ang="5400000" scaled="0"/>
                  </a:gradFill>
                  <a:ea typeface="Segoe UI" pitchFamily="34" charset="0"/>
                  <a:cs typeface="Segoe UI" pitchFamily="34" charset="0"/>
                </a:rPr>
                <a:t>« smart client »</a:t>
              </a:r>
              <a:endParaRPr lang="fr-FR" sz="2400" b="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e 12">
            <a:extLst>
              <a:ext uri="{FF2B5EF4-FFF2-40B4-BE49-F238E27FC236}">
                <a16:creationId xmlns:a16="http://schemas.microsoft.com/office/drawing/2014/main" id="{417921BC-AA2C-40A4-8D8F-0B0F933DE6E2}"/>
              </a:ext>
            </a:extLst>
          </p:cNvPr>
          <p:cNvGrpSpPr/>
          <p:nvPr/>
        </p:nvGrpSpPr>
        <p:grpSpPr>
          <a:xfrm>
            <a:off x="8148659" y="1489156"/>
            <a:ext cx="3077713" cy="4789720"/>
            <a:chOff x="8148659" y="1489156"/>
            <a:chExt cx="3077713" cy="4789720"/>
          </a:xfrm>
        </p:grpSpPr>
        <p:sp>
          <p:nvSpPr>
            <p:cNvPr id="5" name="Rectangle 4">
              <a:extLst>
                <a:ext uri="{FF2B5EF4-FFF2-40B4-BE49-F238E27FC236}">
                  <a16:creationId xmlns:a16="http://schemas.microsoft.com/office/drawing/2014/main" id="{8726089E-27F8-470E-9CB8-346BB876C546}"/>
                </a:ext>
              </a:extLst>
            </p:cNvPr>
            <p:cNvSpPr/>
            <p:nvPr/>
          </p:nvSpPr>
          <p:spPr bwMode="auto">
            <a:xfrm>
              <a:off x="8148659" y="1489161"/>
              <a:ext cx="3077713" cy="478971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CA" sz="2400" dirty="0">
                <a:solidFill>
                  <a:schemeClr val="tx2"/>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BE1379F-3611-434B-9E4F-77E096D46703}"/>
                </a:ext>
              </a:extLst>
            </p:cNvPr>
            <p:cNvSpPr/>
            <p:nvPr/>
          </p:nvSpPr>
          <p:spPr bwMode="auto">
            <a:xfrm>
              <a:off x="8148661" y="1489156"/>
              <a:ext cx="3077711" cy="59020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CA" sz="2400" b="1" dirty="0">
                  <a:gradFill>
                    <a:gsLst>
                      <a:gs pos="0">
                        <a:srgbClr val="FFFFFF"/>
                      </a:gs>
                      <a:gs pos="100000">
                        <a:srgbClr val="FFFFFF"/>
                      </a:gs>
                    </a:gsLst>
                    <a:lin ang="5400000" scaled="0"/>
                  </a:gradFill>
                  <a:ea typeface="Segoe UI" pitchFamily="34" charset="0"/>
                  <a:cs typeface="Segoe UI" pitchFamily="34" charset="0"/>
                </a:rPr>
                <a:t>« modern client »</a:t>
              </a:r>
              <a:endParaRPr lang="fr-FR" sz="240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Flèche : droite 6">
            <a:extLst>
              <a:ext uri="{FF2B5EF4-FFF2-40B4-BE49-F238E27FC236}">
                <a16:creationId xmlns:a16="http://schemas.microsoft.com/office/drawing/2014/main" id="{4E306D7C-CCC5-4B01-AD47-2CF8511EB35E}"/>
              </a:ext>
            </a:extLst>
          </p:cNvPr>
          <p:cNvSpPr/>
          <p:nvPr/>
        </p:nvSpPr>
        <p:spPr bwMode="auto">
          <a:xfrm>
            <a:off x="7205831" y="3641702"/>
            <a:ext cx="889040" cy="484632"/>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lèche : droite 5">
            <a:extLst>
              <a:ext uri="{FF2B5EF4-FFF2-40B4-BE49-F238E27FC236}">
                <a16:creationId xmlns:a16="http://schemas.microsoft.com/office/drawing/2014/main" id="{89BCEFA3-D3BB-4B82-BBF3-CCA637427A87}"/>
              </a:ext>
            </a:extLst>
          </p:cNvPr>
          <p:cNvSpPr/>
          <p:nvPr/>
        </p:nvSpPr>
        <p:spPr bwMode="auto">
          <a:xfrm>
            <a:off x="3357923" y="3641702"/>
            <a:ext cx="889040" cy="484632"/>
          </a:xfrm>
          <a:prstGeom prst="rightArrow">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082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9"/>
                                        </p:tgtEl>
                                      </p:cBhvr>
                                    </p:animEffect>
                                    <p:animScale>
                                      <p:cBhvr>
                                        <p:cTn id="9" dur="250" autoRev="1" fill="hold"/>
                                        <p:tgtEl>
                                          <p:spTgt spid="9"/>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26" presetClass="emph" presetSubtype="0" fill="hold" nodeType="withEffect">
                                  <p:stCondLst>
                                    <p:cond delay="0"/>
                                  </p:stCondLst>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26" presetClass="emph" presetSubtype="0" fill="hold" nodeType="withEffect">
                                  <p:stCondLst>
                                    <p:cond delay="0"/>
                                  </p:stCondLst>
                                  <p:childTnLst>
                                    <p:animEffect transition="out" filter="fade">
                                      <p:cBhvr>
                                        <p:cTn id="28" dur="500" tmFilter="0, 0; .2, .5; .8, .5; 1, 0"/>
                                        <p:tgtEl>
                                          <p:spTgt spid="13"/>
                                        </p:tgtEl>
                                      </p:cBhvr>
                                    </p:animEffect>
                                    <p:animScale>
                                      <p:cBhvr>
                                        <p:cTn id="29"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4284570-2675-4281-B243-6184E9855F9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30AEBE69-85CC-4C4F-AE7C-2FEF75E947A3}"/>
              </a:ext>
            </a:extLst>
          </p:cNvPr>
          <p:cNvSpPr/>
          <p:nvPr/>
        </p:nvSpPr>
        <p:spPr>
          <a:xfrm>
            <a:off x="1199501" y="1043354"/>
            <a:ext cx="10231199" cy="1754326"/>
          </a:xfrm>
          <a:prstGeom prst="rect">
            <a:avLst/>
          </a:prstGeom>
          <a:noFill/>
        </p:spPr>
        <p:txBody>
          <a:bodyPr wrap="none" lIns="91440" tIns="45720" rIns="91440" bIns="45720">
            <a:spAutoFit/>
          </a:bodyPr>
          <a:lstStyle/>
          <a:p>
            <a:pPr algn="ctr"/>
            <a:r>
              <a:rPr lang="fr-FR"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Quelles sont les qualités d’une</a:t>
            </a:r>
          </a:p>
          <a:p>
            <a:pPr algn="ctr"/>
            <a:r>
              <a:rPr lang="fr-FR"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application moderne ?</a:t>
            </a:r>
          </a:p>
        </p:txBody>
      </p:sp>
    </p:spTree>
    <p:extLst>
      <p:ext uri="{BB962C8B-B14F-4D97-AF65-F5344CB8AC3E}">
        <p14:creationId xmlns:p14="http://schemas.microsoft.com/office/powerpoint/2010/main" val="15016254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4284570-2675-4281-B243-6184E9855F9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ZoneTexte 3">
            <a:extLst>
              <a:ext uri="{FF2B5EF4-FFF2-40B4-BE49-F238E27FC236}">
                <a16:creationId xmlns:a16="http://schemas.microsoft.com/office/drawing/2014/main" id="{6ECAD2CB-2246-41A2-911C-122E70F697DD}"/>
              </a:ext>
            </a:extLst>
          </p:cNvPr>
          <p:cNvSpPr txBox="1"/>
          <p:nvPr/>
        </p:nvSpPr>
        <p:spPr>
          <a:xfrm>
            <a:off x="2923504" y="2581686"/>
            <a:ext cx="32244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prstClr val="white"/>
                </a:solidFill>
                <a:effectLst/>
                <a:uLnTx/>
                <a:uFillTx/>
                <a:latin typeface="Calibri" panose="020F0502020204030204"/>
                <a:ea typeface="+mn-ea"/>
                <a:cs typeface="+mn-cs"/>
              </a:rPr>
              <a:t>Toujours à jour</a:t>
            </a:r>
            <a:endParaRPr kumimoji="0" lang="fr-FR"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ZoneTexte 4">
            <a:extLst>
              <a:ext uri="{FF2B5EF4-FFF2-40B4-BE49-F238E27FC236}">
                <a16:creationId xmlns:a16="http://schemas.microsoft.com/office/drawing/2014/main" id="{3D0B251C-603D-49BA-AA58-28FB5BC308DD}"/>
              </a:ext>
            </a:extLst>
          </p:cNvPr>
          <p:cNvSpPr txBox="1"/>
          <p:nvPr/>
        </p:nvSpPr>
        <p:spPr>
          <a:xfrm>
            <a:off x="6390625" y="3153004"/>
            <a:ext cx="220663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600" b="1" i="0" u="none" strike="noStrike" kern="1200" cap="none" spc="0" normalizeH="0" baseline="0" noProof="0" dirty="0">
                <a:ln>
                  <a:noFill/>
                </a:ln>
                <a:solidFill>
                  <a:prstClr val="white"/>
                </a:solidFill>
                <a:effectLst/>
                <a:uLnTx/>
                <a:uFillTx/>
                <a:latin typeface="Calibri" panose="020F0502020204030204"/>
                <a:ea typeface="+mn-ea"/>
                <a:cs typeface="+mn-cs"/>
              </a:rPr>
              <a:t>Distribuée en ligne</a:t>
            </a:r>
            <a:endParaRPr kumimoji="0" lang="fr-FR"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81A7AD2B-877B-4036-8D0B-ECA8B7667C74}"/>
              </a:ext>
            </a:extLst>
          </p:cNvPr>
          <p:cNvSpPr txBox="1"/>
          <p:nvPr/>
        </p:nvSpPr>
        <p:spPr>
          <a:xfrm>
            <a:off x="7773265" y="2088315"/>
            <a:ext cx="11516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prstClr val="white"/>
                </a:solidFill>
                <a:effectLst/>
                <a:uLnTx/>
                <a:uFillTx/>
                <a:latin typeface="Calibri" panose="020F0502020204030204"/>
                <a:ea typeface="+mn-ea"/>
                <a:cs typeface="+mn-cs"/>
              </a:rPr>
              <a:t>Store</a:t>
            </a:r>
            <a:endParaRPr kumimoji="0" lang="fr-FR" sz="2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AB93D96B-8B64-4D9E-876F-C787D6056F50}"/>
              </a:ext>
            </a:extLst>
          </p:cNvPr>
          <p:cNvSpPr txBox="1"/>
          <p:nvPr/>
        </p:nvSpPr>
        <p:spPr>
          <a:xfrm>
            <a:off x="6390625" y="1171556"/>
            <a:ext cx="32973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prstClr val="white"/>
                </a:solidFill>
                <a:effectLst/>
                <a:uLnTx/>
                <a:uFillTx/>
                <a:latin typeface="Calibri" panose="020F0502020204030204"/>
                <a:ea typeface="+mn-ea"/>
                <a:cs typeface="+mn-cs"/>
              </a:rPr>
              <a:t>Ergonomique</a:t>
            </a:r>
            <a:endParaRPr kumimoji="0" lang="fr-FR"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987CFD25-BB7D-4BA7-9CD3-2FE9C66F4D97}"/>
              </a:ext>
            </a:extLst>
          </p:cNvPr>
          <p:cNvSpPr txBox="1"/>
          <p:nvPr/>
        </p:nvSpPr>
        <p:spPr>
          <a:xfrm>
            <a:off x="193716" y="3343897"/>
            <a:ext cx="45822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prstClr val="white"/>
                </a:solidFill>
                <a:effectLst/>
                <a:uLnTx/>
                <a:uFillTx/>
                <a:latin typeface="Calibri" panose="020F0502020204030204"/>
                <a:ea typeface="+mn-ea"/>
                <a:cs typeface="+mn-cs"/>
              </a:rPr>
              <a:t>Interface riche et conviviale</a:t>
            </a:r>
            <a:endParaRPr kumimoji="0" lang="fr-FR"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ZoneTexte 8">
            <a:extLst>
              <a:ext uri="{FF2B5EF4-FFF2-40B4-BE49-F238E27FC236}">
                <a16:creationId xmlns:a16="http://schemas.microsoft.com/office/drawing/2014/main" id="{DD8E7343-0487-49C8-87F4-75A5A9757FA4}"/>
              </a:ext>
            </a:extLst>
          </p:cNvPr>
          <p:cNvSpPr txBox="1"/>
          <p:nvPr/>
        </p:nvSpPr>
        <p:spPr>
          <a:xfrm>
            <a:off x="9688006" y="2728382"/>
            <a:ext cx="29406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prstClr val="white"/>
                </a:solidFill>
                <a:effectLst/>
                <a:uLnTx/>
                <a:uFillTx/>
                <a:latin typeface="Calibri" panose="020F0502020204030204"/>
                <a:ea typeface="+mn-ea"/>
                <a:cs typeface="+mn-cs"/>
              </a:rPr>
              <a:t>Performante</a:t>
            </a:r>
            <a:endParaRPr kumimoji="0" lang="fr-FR"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A857A3CC-A738-4A05-A79F-B6E49CB778C0}"/>
              </a:ext>
            </a:extLst>
          </p:cNvPr>
          <p:cNvSpPr txBox="1"/>
          <p:nvPr/>
        </p:nvSpPr>
        <p:spPr>
          <a:xfrm>
            <a:off x="5362256" y="83579"/>
            <a:ext cx="52248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prstClr val="white"/>
                </a:solidFill>
                <a:effectLst/>
                <a:uLnTx/>
                <a:uFillTx/>
                <a:latin typeface="Calibri" panose="020F0502020204030204"/>
                <a:ea typeface="+mn-ea"/>
                <a:cs typeface="+mn-cs"/>
              </a:rPr>
              <a:t>Supportée par des langages et outils de développement </a:t>
            </a:r>
            <a:r>
              <a:rPr lang="fr-CA" sz="2000" b="1" dirty="0">
                <a:solidFill>
                  <a:prstClr val="white"/>
                </a:solidFill>
                <a:latin typeface="Calibri" panose="020F0502020204030204"/>
              </a:rPr>
              <a:t> modernes</a:t>
            </a:r>
            <a:endParaRPr kumimoji="0" lang="fr-FR" sz="2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D85DFC6F-119D-4704-A093-9FAC15B8FD34}"/>
              </a:ext>
            </a:extLst>
          </p:cNvPr>
          <p:cNvSpPr txBox="1"/>
          <p:nvPr/>
        </p:nvSpPr>
        <p:spPr>
          <a:xfrm>
            <a:off x="589251" y="1377422"/>
            <a:ext cx="329738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4400" b="1" i="0" u="none" strike="noStrike" kern="1200" cap="none" spc="0" normalizeH="0" baseline="0" noProof="0" dirty="0">
                <a:ln>
                  <a:noFill/>
                </a:ln>
                <a:solidFill>
                  <a:prstClr val="white"/>
                </a:solidFill>
                <a:effectLst/>
                <a:uLnTx/>
                <a:uFillTx/>
                <a:latin typeface="Calibri" panose="020F0502020204030204"/>
                <a:ea typeface="+mn-ea"/>
                <a:cs typeface="+mn-cs"/>
              </a:rPr>
              <a:t>Sécuritaire</a:t>
            </a:r>
            <a:endParaRPr kumimoji="0" lang="fr-FR"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ZoneTexte 11">
            <a:extLst>
              <a:ext uri="{FF2B5EF4-FFF2-40B4-BE49-F238E27FC236}">
                <a16:creationId xmlns:a16="http://schemas.microsoft.com/office/drawing/2014/main" id="{40036073-F0A7-481E-A27F-3223E581A53D}"/>
              </a:ext>
            </a:extLst>
          </p:cNvPr>
          <p:cNvSpPr txBox="1"/>
          <p:nvPr/>
        </p:nvSpPr>
        <p:spPr>
          <a:xfrm>
            <a:off x="2354423" y="484063"/>
            <a:ext cx="203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prstClr val="white"/>
                </a:solidFill>
                <a:effectLst/>
                <a:uLnTx/>
                <a:uFillTx/>
                <a:latin typeface="Calibri" panose="020F0502020204030204"/>
                <a:ea typeface="+mn-ea"/>
                <a:cs typeface="+mn-cs"/>
              </a:rPr>
              <a:t>Productive</a:t>
            </a:r>
            <a:endParaRPr kumimoji="0" lang="fr-FR"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ZoneTexte 12">
            <a:extLst>
              <a:ext uri="{FF2B5EF4-FFF2-40B4-BE49-F238E27FC236}">
                <a16:creationId xmlns:a16="http://schemas.microsoft.com/office/drawing/2014/main" id="{2C6D1FB2-935F-4957-A780-16D6F28B430E}"/>
              </a:ext>
            </a:extLst>
          </p:cNvPr>
          <p:cNvSpPr txBox="1"/>
          <p:nvPr/>
        </p:nvSpPr>
        <p:spPr>
          <a:xfrm>
            <a:off x="9364341" y="791465"/>
            <a:ext cx="26931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prstClr val="white"/>
                </a:solidFill>
                <a:effectLst/>
                <a:uLnTx/>
                <a:uFillTx/>
                <a:latin typeface="Calibri" panose="020F0502020204030204"/>
                <a:ea typeface="+mn-ea"/>
                <a:cs typeface="+mn-cs"/>
              </a:rPr>
              <a:t>Intégrée</a:t>
            </a:r>
            <a:endParaRPr kumimoji="0" lang="fr-FR"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81E5104F-C7ED-4928-AFF6-19AF568ED9D2}"/>
              </a:ext>
            </a:extLst>
          </p:cNvPr>
          <p:cNvSpPr txBox="1"/>
          <p:nvPr/>
        </p:nvSpPr>
        <p:spPr>
          <a:xfrm>
            <a:off x="9112934" y="1679847"/>
            <a:ext cx="329738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3200" b="1" i="0" u="none" strike="noStrike" kern="1200" cap="none" spc="0" normalizeH="0" baseline="0" noProof="0" dirty="0">
                <a:ln>
                  <a:noFill/>
                </a:ln>
                <a:solidFill>
                  <a:prstClr val="white"/>
                </a:solidFill>
                <a:effectLst/>
                <a:uLnTx/>
                <a:uFillTx/>
                <a:latin typeface="Calibri" panose="020F0502020204030204"/>
                <a:ea typeface="+mn-ea"/>
                <a:cs typeface="+mn-cs"/>
              </a:rPr>
              <a:t>Intelligente</a:t>
            </a:r>
            <a:endParaRPr kumimoji="0" lang="fr-FR" sz="3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ZoneTexte 15">
            <a:extLst>
              <a:ext uri="{FF2B5EF4-FFF2-40B4-BE49-F238E27FC236}">
                <a16:creationId xmlns:a16="http://schemas.microsoft.com/office/drawing/2014/main" id="{9FD91EAD-8193-488A-BBEA-6CA798D315E5}"/>
              </a:ext>
            </a:extLst>
          </p:cNvPr>
          <p:cNvSpPr txBox="1"/>
          <p:nvPr/>
        </p:nvSpPr>
        <p:spPr>
          <a:xfrm>
            <a:off x="6390625" y="4014778"/>
            <a:ext cx="32973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prstClr val="white"/>
                </a:solidFill>
                <a:effectLst/>
                <a:uLnTx/>
                <a:uFillTx/>
                <a:latin typeface="Calibri" panose="020F0502020204030204"/>
                <a:ea typeface="+mn-ea"/>
                <a:cs typeface="+mn-cs"/>
              </a:rPr>
              <a:t>Adaptée</a:t>
            </a:r>
            <a:r>
              <a:rPr lang="fr-CA" sz="2800" b="1" dirty="0">
                <a:solidFill>
                  <a:prstClr val="white"/>
                </a:solidFill>
                <a:latin typeface="Calibri" panose="020F0502020204030204"/>
              </a:rPr>
              <a:t> à l’appareil</a:t>
            </a:r>
            <a:endParaRPr kumimoji="0" lang="fr-FR"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ZoneTexte 17">
            <a:extLst>
              <a:ext uri="{FF2B5EF4-FFF2-40B4-BE49-F238E27FC236}">
                <a16:creationId xmlns:a16="http://schemas.microsoft.com/office/drawing/2014/main" id="{CAC23B7B-05AB-4974-9872-F819C2383B2E}"/>
              </a:ext>
            </a:extLst>
          </p:cNvPr>
          <p:cNvSpPr txBox="1"/>
          <p:nvPr/>
        </p:nvSpPr>
        <p:spPr>
          <a:xfrm>
            <a:off x="8456516" y="6565042"/>
            <a:ext cx="3844642" cy="369332"/>
          </a:xfrm>
          <a:prstGeom prst="rect">
            <a:avLst/>
          </a:prstGeom>
          <a:noFill/>
        </p:spPr>
        <p:txBody>
          <a:bodyPr wrap="none" rtlCol="0">
            <a:spAutoFit/>
          </a:bodyPr>
          <a:lstStyle/>
          <a:p>
            <a:r>
              <a:rPr lang="fr-CA" dirty="0" err="1">
                <a:solidFill>
                  <a:schemeClr val="bg1"/>
                </a:solidFill>
              </a:rPr>
              <a:t>Futuristic</a:t>
            </a:r>
            <a:r>
              <a:rPr lang="fr-CA" dirty="0">
                <a:solidFill>
                  <a:schemeClr val="bg1"/>
                </a:solidFill>
              </a:rPr>
              <a:t> city/</a:t>
            </a:r>
            <a:r>
              <a:rPr lang="fr-CA" dirty="0" err="1">
                <a:solidFill>
                  <a:schemeClr val="bg1"/>
                </a:solidFill>
              </a:rPr>
              <a:t>Landscape</a:t>
            </a:r>
            <a:r>
              <a:rPr lang="fr-CA" dirty="0">
                <a:solidFill>
                  <a:schemeClr val="bg1"/>
                </a:solidFill>
              </a:rPr>
              <a:t> Art | </a:t>
            </a:r>
            <a:r>
              <a:rPr lang="fr-CA" dirty="0" err="1">
                <a:solidFill>
                  <a:schemeClr val="bg1"/>
                </a:solidFill>
              </a:rPr>
              <a:t>NeoGAF</a:t>
            </a:r>
            <a:endParaRPr lang="fr-CA" dirty="0">
              <a:solidFill>
                <a:schemeClr val="bg1"/>
              </a:solidFill>
            </a:endParaRPr>
          </a:p>
        </p:txBody>
      </p:sp>
    </p:spTree>
    <p:extLst>
      <p:ext uri="{BB962C8B-B14F-4D97-AF65-F5344CB8AC3E}">
        <p14:creationId xmlns:p14="http://schemas.microsoft.com/office/powerpoint/2010/main" val="3499290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500"/>
                            </p:stCondLst>
                            <p:childTnLst>
                              <p:par>
                                <p:cTn id="32" presetID="1" presetClass="entr" presetSubtype="0" fill="hold" grpId="0" nodeType="afterEffect">
                                  <p:stCondLst>
                                    <p:cond delay="0"/>
                                  </p:stCondLst>
                                  <p:childTnLst>
                                    <p:set>
                                      <p:cBhvr>
                                        <p:cTn id="33" dur="1" fill="hold">
                                          <p:stCondLst>
                                            <p:cond delay="499"/>
                                          </p:stCondLst>
                                        </p:cTn>
                                        <p:tgtEl>
                                          <p:spTgt spid="15"/>
                                        </p:tgtEl>
                                        <p:attrNameLst>
                                          <p:attrName>style.visibility</p:attrName>
                                        </p:attrNameLst>
                                      </p:cBhvr>
                                      <p:to>
                                        <p:strVal val="visible"/>
                                      </p:to>
                                    </p:se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5000"/>
                            </p:stCondLst>
                            <p:childTnLst>
                              <p:par>
                                <p:cTn id="43" presetID="1" presetClass="entr" presetSubtype="0" fill="hold" grpId="0" nodeType="afterEffect">
                                  <p:stCondLst>
                                    <p:cond delay="0"/>
                                  </p:stCondLst>
                                  <p:childTnLst>
                                    <p:set>
                                      <p:cBhvr>
                                        <p:cTn id="44" dur="1" fill="hold">
                                          <p:stCondLst>
                                            <p:cond delay="499"/>
                                          </p:stCondLst>
                                        </p:cTn>
                                        <p:tgtEl>
                                          <p:spTgt spid="6"/>
                                        </p:tgtEl>
                                        <p:attrNameLst>
                                          <p:attrName>style.visibility</p:attrName>
                                        </p:attrNameLst>
                                      </p:cBhvr>
                                      <p:to>
                                        <p:strVal val="visible"/>
                                      </p:to>
                                    </p:se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F2137-68CF-414E-863E-D42CC86229DD}"/>
              </a:ext>
            </a:extLst>
          </p:cNvPr>
          <p:cNvSpPr>
            <a:spLocks noGrp="1"/>
          </p:cNvSpPr>
          <p:nvPr>
            <p:ph type="title"/>
          </p:nvPr>
        </p:nvSpPr>
        <p:spPr/>
        <p:txBody>
          <a:bodyPr/>
          <a:lstStyle/>
          <a:p>
            <a:r>
              <a:rPr lang="fr-CA" dirty="0"/>
              <a:t>Une application moderne, c’est quoi ?</a:t>
            </a:r>
            <a:endParaRPr lang="fr-FR" dirty="0"/>
          </a:p>
        </p:txBody>
      </p:sp>
      <p:grpSp>
        <p:nvGrpSpPr>
          <p:cNvPr id="9" name="Groupe 8">
            <a:extLst>
              <a:ext uri="{FF2B5EF4-FFF2-40B4-BE49-F238E27FC236}">
                <a16:creationId xmlns:a16="http://schemas.microsoft.com/office/drawing/2014/main" id="{2B4F8260-C657-43D5-ABDE-7F6DFC52E287}"/>
              </a:ext>
            </a:extLst>
          </p:cNvPr>
          <p:cNvGrpSpPr/>
          <p:nvPr/>
        </p:nvGrpSpPr>
        <p:grpSpPr>
          <a:xfrm>
            <a:off x="452844" y="1489157"/>
            <a:ext cx="3077711" cy="4789722"/>
            <a:chOff x="452844" y="1489157"/>
            <a:chExt cx="3077711" cy="4789722"/>
          </a:xfrm>
        </p:grpSpPr>
        <p:sp>
          <p:nvSpPr>
            <p:cNvPr id="3" name="Rectangle 2">
              <a:extLst>
                <a:ext uri="{FF2B5EF4-FFF2-40B4-BE49-F238E27FC236}">
                  <a16:creationId xmlns:a16="http://schemas.microsoft.com/office/drawing/2014/main" id="{F51079A6-E070-474C-8D53-F7D1E96E11BA}"/>
                </a:ext>
              </a:extLst>
            </p:cNvPr>
            <p:cNvSpPr/>
            <p:nvPr/>
          </p:nvSpPr>
          <p:spPr bwMode="auto">
            <a:xfrm>
              <a:off x="452844" y="1489164"/>
              <a:ext cx="3077711" cy="478971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fr-CA" sz="2400" dirty="0">
                  <a:solidFill>
                    <a:schemeClr val="tx1"/>
                  </a:solidFill>
                  <a:ea typeface="Segoe UI" pitchFamily="34" charset="0"/>
                  <a:cs typeface="Segoe UI" pitchFamily="34" charset="0"/>
                </a:rPr>
                <a:t>Autonomie maximale du client</a:t>
              </a:r>
            </a:p>
            <a:p>
              <a:pPr marL="342900" indent="-342900" defTabSz="932472" fontAlgn="base">
                <a:lnSpc>
                  <a:spcPct val="90000"/>
                </a:lnSpc>
                <a:spcBef>
                  <a:spcPct val="0"/>
                </a:spcBef>
                <a:spcAft>
                  <a:spcPct val="0"/>
                </a:spcAft>
                <a:buFontTx/>
                <a:buChar char="-"/>
              </a:pPr>
              <a:endParaRPr lang="fr-CA"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fr-CA" sz="2400" dirty="0">
                  <a:solidFill>
                    <a:schemeClr val="tx1"/>
                  </a:solidFill>
                  <a:ea typeface="Segoe UI" pitchFamily="34" charset="0"/>
                  <a:cs typeface="Segoe UI" pitchFamily="34" charset="0"/>
                </a:rPr>
                <a:t>Performant</a:t>
              </a:r>
            </a:p>
          </p:txBody>
        </p:sp>
        <p:sp>
          <p:nvSpPr>
            <p:cNvPr id="8" name="Rectangle 7">
              <a:extLst>
                <a:ext uri="{FF2B5EF4-FFF2-40B4-BE49-F238E27FC236}">
                  <a16:creationId xmlns:a16="http://schemas.microsoft.com/office/drawing/2014/main" id="{5F2BB447-DE02-4B9E-9FFC-987D21DBFC91}"/>
                </a:ext>
              </a:extLst>
            </p:cNvPr>
            <p:cNvSpPr/>
            <p:nvPr/>
          </p:nvSpPr>
          <p:spPr bwMode="auto">
            <a:xfrm>
              <a:off x="452844" y="1489157"/>
              <a:ext cx="3077711" cy="59020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CA" sz="2400" b="1" dirty="0">
                  <a:gradFill>
                    <a:gsLst>
                      <a:gs pos="0">
                        <a:srgbClr val="FFFFFF"/>
                      </a:gs>
                      <a:gs pos="100000">
                        <a:srgbClr val="FFFFFF"/>
                      </a:gs>
                    </a:gsLst>
                    <a:lin ang="5400000" scaled="0"/>
                  </a:gradFill>
                  <a:ea typeface="Segoe UI" pitchFamily="34" charset="0"/>
                  <a:cs typeface="Segoe UI" pitchFamily="34" charset="0"/>
                </a:rPr>
                <a:t>« fat client »</a:t>
              </a:r>
              <a:endParaRPr lang="fr-FR" sz="2400" b="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e 11">
            <a:extLst>
              <a:ext uri="{FF2B5EF4-FFF2-40B4-BE49-F238E27FC236}">
                <a16:creationId xmlns:a16="http://schemas.microsoft.com/office/drawing/2014/main" id="{591C3004-7B41-48BF-840B-F1644446C2A3}"/>
              </a:ext>
            </a:extLst>
          </p:cNvPr>
          <p:cNvGrpSpPr/>
          <p:nvPr/>
        </p:nvGrpSpPr>
        <p:grpSpPr>
          <a:xfrm>
            <a:off x="4300751" y="1489156"/>
            <a:ext cx="3077712" cy="4789720"/>
            <a:chOff x="4300751" y="1489156"/>
            <a:chExt cx="3077712" cy="4789720"/>
          </a:xfrm>
        </p:grpSpPr>
        <p:sp>
          <p:nvSpPr>
            <p:cNvPr id="4" name="Rectangle 3">
              <a:extLst>
                <a:ext uri="{FF2B5EF4-FFF2-40B4-BE49-F238E27FC236}">
                  <a16:creationId xmlns:a16="http://schemas.microsoft.com/office/drawing/2014/main" id="{7F6A6C05-23BD-4374-B632-DAA3EAAB9FF7}"/>
                </a:ext>
              </a:extLst>
            </p:cNvPr>
            <p:cNvSpPr/>
            <p:nvPr/>
          </p:nvSpPr>
          <p:spPr bwMode="auto">
            <a:xfrm>
              <a:off x="4300751" y="1489161"/>
              <a:ext cx="3077712" cy="478971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r>
                <a:rPr lang="fr-CA" sz="2400" dirty="0">
                  <a:solidFill>
                    <a:schemeClr val="accent3">
                      <a:lumMod val="75000"/>
                    </a:schemeClr>
                  </a:solidFill>
                  <a:ea typeface="Segoe UI" pitchFamily="34" charset="0"/>
                  <a:cs typeface="Segoe UI" pitchFamily="34" charset="0"/>
                </a:rPr>
                <a:t>Exploite le Web</a:t>
              </a:r>
            </a:p>
            <a:p>
              <a:pPr marL="342900" indent="-342900" algn="ctr" defTabSz="932472" fontAlgn="base">
                <a:lnSpc>
                  <a:spcPct val="90000"/>
                </a:lnSpc>
                <a:spcBef>
                  <a:spcPct val="0"/>
                </a:spcBef>
                <a:spcAft>
                  <a:spcPct val="0"/>
                </a:spcAft>
                <a:buFontTx/>
                <a:buChar char="-"/>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r>
                <a:rPr lang="fr-CA" sz="2400" dirty="0">
                  <a:solidFill>
                    <a:schemeClr val="accent3">
                      <a:lumMod val="75000"/>
                    </a:schemeClr>
                  </a:solidFill>
                  <a:ea typeface="Segoe UI" pitchFamily="34" charset="0"/>
                  <a:cs typeface="Segoe UI" pitchFamily="34" charset="0"/>
                </a:rPr>
                <a:t>Performant</a:t>
              </a:r>
            </a:p>
            <a:p>
              <a:pPr marL="342900" indent="-342900" algn="ctr" defTabSz="932472" fontAlgn="base">
                <a:lnSpc>
                  <a:spcPct val="90000"/>
                </a:lnSpc>
                <a:spcBef>
                  <a:spcPct val="0"/>
                </a:spcBef>
                <a:spcAft>
                  <a:spcPct val="0"/>
                </a:spcAft>
                <a:buFontTx/>
                <a:buChar char="-"/>
              </a:pPr>
              <a:endParaRPr lang="fr-CA" sz="2400" dirty="0">
                <a:solidFill>
                  <a:schemeClr val="accent3">
                    <a:lumMod val="75000"/>
                  </a:schemeClr>
                </a:solidFill>
                <a:ea typeface="Segoe UI" pitchFamily="34" charset="0"/>
                <a:cs typeface="Segoe UI" pitchFamily="34" charset="0"/>
              </a:endParaRPr>
            </a:p>
            <a:p>
              <a:pPr algn="ctr" defTabSz="932472" fontAlgn="base">
                <a:lnSpc>
                  <a:spcPct val="90000"/>
                </a:lnSpc>
                <a:spcBef>
                  <a:spcPct val="0"/>
                </a:spcBef>
                <a:spcAft>
                  <a:spcPct val="0"/>
                </a:spcAft>
              </a:pPr>
              <a:r>
                <a:rPr lang="fr-CA" sz="2400" dirty="0">
                  <a:solidFill>
                    <a:schemeClr val="accent3">
                      <a:lumMod val="75000"/>
                    </a:schemeClr>
                  </a:solidFill>
                  <a:ea typeface="Segoe UI" pitchFamily="34" charset="0"/>
                  <a:cs typeface="Segoe UI" pitchFamily="34" charset="0"/>
                </a:rPr>
                <a:t>Se met à jour</a:t>
              </a:r>
              <a:endParaRPr lang="fr-FR" sz="2400" dirty="0" err="1">
                <a:solidFill>
                  <a:schemeClr val="accent3">
                    <a:lumMod val="75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DEB4375-C83D-4D96-8F8F-062969700CF7}"/>
                </a:ext>
              </a:extLst>
            </p:cNvPr>
            <p:cNvSpPr/>
            <p:nvPr/>
          </p:nvSpPr>
          <p:spPr bwMode="auto">
            <a:xfrm>
              <a:off x="4300752" y="1489156"/>
              <a:ext cx="3077711" cy="59020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CA" sz="2400" b="1" dirty="0">
                  <a:gradFill>
                    <a:gsLst>
                      <a:gs pos="0">
                        <a:srgbClr val="FFFFFF"/>
                      </a:gs>
                      <a:gs pos="100000">
                        <a:srgbClr val="FFFFFF"/>
                      </a:gs>
                    </a:gsLst>
                    <a:lin ang="5400000" scaled="0"/>
                  </a:gradFill>
                  <a:ea typeface="Segoe UI" pitchFamily="34" charset="0"/>
                  <a:cs typeface="Segoe UI" pitchFamily="34" charset="0"/>
                </a:rPr>
                <a:t>« smart client »</a:t>
              </a:r>
              <a:endParaRPr lang="fr-FR" sz="2400" b="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e 12">
            <a:extLst>
              <a:ext uri="{FF2B5EF4-FFF2-40B4-BE49-F238E27FC236}">
                <a16:creationId xmlns:a16="http://schemas.microsoft.com/office/drawing/2014/main" id="{417921BC-AA2C-40A4-8D8F-0B0F933DE6E2}"/>
              </a:ext>
            </a:extLst>
          </p:cNvPr>
          <p:cNvGrpSpPr/>
          <p:nvPr/>
        </p:nvGrpSpPr>
        <p:grpSpPr>
          <a:xfrm>
            <a:off x="8148659" y="1489156"/>
            <a:ext cx="3077713" cy="4789720"/>
            <a:chOff x="8148659" y="1489156"/>
            <a:chExt cx="3077713" cy="4789720"/>
          </a:xfrm>
        </p:grpSpPr>
        <p:sp>
          <p:nvSpPr>
            <p:cNvPr id="5" name="Rectangle 4">
              <a:extLst>
                <a:ext uri="{FF2B5EF4-FFF2-40B4-BE49-F238E27FC236}">
                  <a16:creationId xmlns:a16="http://schemas.microsoft.com/office/drawing/2014/main" id="{8726089E-27F8-470E-9CB8-346BB876C546}"/>
                </a:ext>
              </a:extLst>
            </p:cNvPr>
            <p:cNvSpPr/>
            <p:nvPr/>
          </p:nvSpPr>
          <p:spPr bwMode="auto">
            <a:xfrm>
              <a:off x="8148659" y="1489161"/>
              <a:ext cx="3077713" cy="478971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CA" sz="1600" b="1" dirty="0">
                <a:solidFill>
                  <a:schemeClr val="tx2"/>
                </a:solidFill>
                <a:ea typeface="Segoe UI" pitchFamily="34" charset="0"/>
                <a:cs typeface="Segoe UI" pitchFamily="34" charset="0"/>
              </a:endParaRPr>
            </a:p>
            <a:p>
              <a:pPr algn="ctr" defTabSz="932472" fontAlgn="base">
                <a:lnSpc>
                  <a:spcPct val="90000"/>
                </a:lnSpc>
                <a:spcBef>
                  <a:spcPct val="0"/>
                </a:spcBef>
                <a:spcAft>
                  <a:spcPct val="0"/>
                </a:spcAft>
              </a:pPr>
              <a:endParaRPr lang="fr-CA" sz="1600" b="1" dirty="0">
                <a:solidFill>
                  <a:schemeClr val="tx2"/>
                </a:solidFill>
                <a:ea typeface="Segoe UI" pitchFamily="34" charset="0"/>
                <a:cs typeface="Segoe UI" pitchFamily="34" charset="0"/>
              </a:endParaRPr>
            </a:p>
            <a:p>
              <a:pPr algn="ctr" defTabSz="932472" fontAlgn="base">
                <a:lnSpc>
                  <a:spcPct val="90000"/>
                </a:lnSpc>
                <a:spcBef>
                  <a:spcPct val="0"/>
                </a:spcBef>
                <a:spcAft>
                  <a:spcPct val="0"/>
                </a:spcAft>
              </a:pPr>
              <a:endParaRPr lang="fr-CA" sz="1650" dirty="0">
                <a:solidFill>
                  <a:schemeClr val="tx2"/>
                </a:solidFill>
                <a:ea typeface="Segoe UI" pitchFamily="34" charset="0"/>
                <a:cs typeface="Segoe UI" pitchFamily="34" charset="0"/>
              </a:endParaRPr>
            </a:p>
            <a:p>
              <a:pPr algn="ctr" defTabSz="932472" fontAlgn="base">
                <a:lnSpc>
                  <a:spcPct val="90000"/>
                </a:lnSpc>
                <a:spcBef>
                  <a:spcPct val="0"/>
                </a:spcBef>
                <a:spcAft>
                  <a:spcPct val="0"/>
                </a:spcAft>
              </a:pPr>
              <a:r>
                <a:rPr lang="fr-CA" sz="1650" dirty="0">
                  <a:solidFill>
                    <a:schemeClr val="tx2"/>
                  </a:solidFill>
                  <a:ea typeface="Segoe UI" pitchFamily="34" charset="0"/>
                  <a:cs typeface="Segoe UI" pitchFamily="34" charset="0"/>
                </a:rPr>
                <a:t>Hors ligne</a:t>
              </a:r>
            </a:p>
            <a:p>
              <a:pPr algn="ctr" defTabSz="932472" fontAlgn="base">
                <a:lnSpc>
                  <a:spcPct val="90000"/>
                </a:lnSpc>
                <a:spcBef>
                  <a:spcPct val="0"/>
                </a:spcBef>
                <a:spcAft>
                  <a:spcPct val="0"/>
                </a:spcAft>
              </a:pPr>
              <a:r>
                <a:rPr lang="fr-CA" sz="1650" dirty="0">
                  <a:solidFill>
                    <a:schemeClr val="tx2"/>
                  </a:solidFill>
                  <a:ea typeface="Segoe UI" pitchFamily="34" charset="0"/>
                  <a:cs typeface="Segoe UI" pitchFamily="34" charset="0"/>
                </a:rPr>
                <a:t>+ Connecté</a:t>
              </a:r>
            </a:p>
            <a:p>
              <a:pPr marL="342900" indent="-342900" algn="ctr" defTabSz="932472" fontAlgn="base">
                <a:lnSpc>
                  <a:spcPct val="90000"/>
                </a:lnSpc>
                <a:spcBef>
                  <a:spcPct val="0"/>
                </a:spcBef>
                <a:spcAft>
                  <a:spcPct val="0"/>
                </a:spcAft>
                <a:buFontTx/>
                <a:buChar char="-"/>
              </a:pPr>
              <a:endParaRPr lang="fr-CA" sz="1650" dirty="0">
                <a:solidFill>
                  <a:schemeClr val="tx2"/>
                </a:solidFill>
                <a:ea typeface="Segoe UI" pitchFamily="34" charset="0"/>
                <a:cs typeface="Segoe UI" pitchFamily="34" charset="0"/>
              </a:endParaRPr>
            </a:p>
            <a:p>
              <a:pPr algn="ctr" defTabSz="932472" fontAlgn="base">
                <a:lnSpc>
                  <a:spcPct val="90000"/>
                </a:lnSpc>
                <a:spcBef>
                  <a:spcPct val="0"/>
                </a:spcBef>
                <a:spcAft>
                  <a:spcPct val="0"/>
                </a:spcAft>
              </a:pPr>
              <a:r>
                <a:rPr lang="fr-CA" sz="1650" dirty="0">
                  <a:solidFill>
                    <a:schemeClr val="tx2"/>
                  </a:solidFill>
                  <a:ea typeface="Segoe UI" pitchFamily="34" charset="0"/>
                  <a:cs typeface="Segoe UI" pitchFamily="34" charset="0"/>
                </a:rPr>
                <a:t>Performant</a:t>
              </a:r>
            </a:p>
            <a:p>
              <a:pPr algn="ctr" defTabSz="932472" fontAlgn="base">
                <a:lnSpc>
                  <a:spcPct val="90000"/>
                </a:lnSpc>
                <a:spcBef>
                  <a:spcPct val="0"/>
                </a:spcBef>
                <a:spcAft>
                  <a:spcPct val="0"/>
                </a:spcAft>
              </a:pPr>
              <a:endParaRPr lang="fr-CA" sz="1650" dirty="0">
                <a:solidFill>
                  <a:schemeClr val="tx2"/>
                </a:solidFill>
                <a:ea typeface="Segoe UI" pitchFamily="34" charset="0"/>
                <a:cs typeface="Segoe UI" pitchFamily="34" charset="0"/>
              </a:endParaRPr>
            </a:p>
            <a:p>
              <a:pPr algn="ctr" defTabSz="932472" fontAlgn="base">
                <a:lnSpc>
                  <a:spcPct val="90000"/>
                </a:lnSpc>
                <a:spcBef>
                  <a:spcPct val="0"/>
                </a:spcBef>
                <a:spcAft>
                  <a:spcPct val="0"/>
                </a:spcAft>
              </a:pPr>
              <a:r>
                <a:rPr lang="fr-CA" sz="1650" dirty="0">
                  <a:solidFill>
                    <a:schemeClr val="tx2"/>
                  </a:solidFill>
                  <a:ea typeface="Segoe UI" pitchFamily="34" charset="0"/>
                  <a:cs typeface="Segoe UI" pitchFamily="34" charset="0"/>
                </a:rPr>
                <a:t>Distribution / mises à jour simplifiées</a:t>
              </a:r>
            </a:p>
            <a:p>
              <a:pPr marL="342900" indent="-342900" algn="ctr" defTabSz="932472" fontAlgn="base">
                <a:lnSpc>
                  <a:spcPct val="90000"/>
                </a:lnSpc>
                <a:spcBef>
                  <a:spcPct val="0"/>
                </a:spcBef>
                <a:spcAft>
                  <a:spcPct val="0"/>
                </a:spcAft>
                <a:buFontTx/>
                <a:buChar char="-"/>
              </a:pPr>
              <a:endParaRPr lang="fr-CA" sz="1650" dirty="0">
                <a:solidFill>
                  <a:schemeClr val="tx2"/>
                </a:solidFill>
                <a:ea typeface="Segoe UI" pitchFamily="34" charset="0"/>
                <a:cs typeface="Segoe UI" pitchFamily="34" charset="0"/>
              </a:endParaRPr>
            </a:p>
            <a:p>
              <a:pPr algn="ctr" defTabSz="932472" fontAlgn="base">
                <a:lnSpc>
                  <a:spcPct val="90000"/>
                </a:lnSpc>
                <a:spcBef>
                  <a:spcPct val="0"/>
                </a:spcBef>
                <a:spcAft>
                  <a:spcPct val="0"/>
                </a:spcAft>
              </a:pPr>
              <a:r>
                <a:rPr lang="fr-CA" sz="1650" dirty="0">
                  <a:solidFill>
                    <a:schemeClr val="tx2"/>
                  </a:solidFill>
                  <a:ea typeface="Segoe UI" pitchFamily="34" charset="0"/>
                  <a:cs typeface="Segoe UI" pitchFamily="34" charset="0"/>
                </a:rPr>
                <a:t>Intégration SO / IA</a:t>
              </a:r>
            </a:p>
            <a:p>
              <a:pPr marL="342900" indent="-342900" algn="ctr" defTabSz="932472" fontAlgn="base">
                <a:lnSpc>
                  <a:spcPct val="90000"/>
                </a:lnSpc>
                <a:spcBef>
                  <a:spcPct val="0"/>
                </a:spcBef>
                <a:spcAft>
                  <a:spcPct val="0"/>
                </a:spcAft>
                <a:buFontTx/>
                <a:buChar char="-"/>
              </a:pPr>
              <a:endParaRPr lang="fr-CA" sz="1650" dirty="0">
                <a:solidFill>
                  <a:schemeClr val="tx2"/>
                </a:solidFill>
                <a:ea typeface="Segoe UI" pitchFamily="34" charset="0"/>
                <a:cs typeface="Segoe UI" pitchFamily="34" charset="0"/>
              </a:endParaRPr>
            </a:p>
            <a:p>
              <a:pPr algn="ctr" defTabSz="932472" fontAlgn="base">
                <a:lnSpc>
                  <a:spcPct val="90000"/>
                </a:lnSpc>
                <a:spcBef>
                  <a:spcPct val="0"/>
                </a:spcBef>
                <a:spcAft>
                  <a:spcPct val="0"/>
                </a:spcAft>
              </a:pPr>
              <a:r>
                <a:rPr lang="fr-CA" sz="1650" dirty="0">
                  <a:solidFill>
                    <a:schemeClr val="tx2"/>
                  </a:solidFill>
                  <a:ea typeface="Segoe UI" pitchFamily="34" charset="0"/>
                  <a:cs typeface="Segoe UI" pitchFamily="34" charset="0"/>
                </a:rPr>
                <a:t>Responsive</a:t>
              </a:r>
            </a:p>
            <a:p>
              <a:pPr algn="ctr" defTabSz="932472" fontAlgn="base">
                <a:lnSpc>
                  <a:spcPct val="90000"/>
                </a:lnSpc>
                <a:spcBef>
                  <a:spcPct val="0"/>
                </a:spcBef>
                <a:spcAft>
                  <a:spcPct val="0"/>
                </a:spcAft>
              </a:pPr>
              <a:endParaRPr lang="fr-CA" sz="1650" dirty="0">
                <a:solidFill>
                  <a:schemeClr val="tx2"/>
                </a:solidFill>
                <a:ea typeface="Segoe UI" pitchFamily="34" charset="0"/>
                <a:cs typeface="Segoe UI" pitchFamily="34" charset="0"/>
              </a:endParaRPr>
            </a:p>
            <a:p>
              <a:pPr algn="ctr" defTabSz="932472" fontAlgn="base">
                <a:lnSpc>
                  <a:spcPct val="90000"/>
                </a:lnSpc>
                <a:spcBef>
                  <a:spcPct val="0"/>
                </a:spcBef>
                <a:spcAft>
                  <a:spcPct val="0"/>
                </a:spcAft>
              </a:pPr>
              <a:r>
                <a:rPr lang="fr-CA" sz="1650" dirty="0">
                  <a:solidFill>
                    <a:schemeClr val="tx2"/>
                  </a:solidFill>
                  <a:ea typeface="Segoe UI" pitchFamily="34" charset="0"/>
                  <a:cs typeface="Segoe UI" pitchFamily="34" charset="0"/>
                </a:rPr>
                <a:t>Ergonomique / Riche / Conviviale</a:t>
              </a:r>
            </a:p>
            <a:p>
              <a:pPr algn="ctr" defTabSz="932472" fontAlgn="base">
                <a:lnSpc>
                  <a:spcPct val="90000"/>
                </a:lnSpc>
                <a:spcBef>
                  <a:spcPct val="0"/>
                </a:spcBef>
                <a:spcAft>
                  <a:spcPct val="0"/>
                </a:spcAft>
              </a:pPr>
              <a:endParaRPr lang="fr-CA" sz="1650" dirty="0">
                <a:solidFill>
                  <a:schemeClr val="tx2"/>
                </a:solidFill>
                <a:ea typeface="Segoe UI" pitchFamily="34" charset="0"/>
                <a:cs typeface="Segoe UI" pitchFamily="34" charset="0"/>
              </a:endParaRPr>
            </a:p>
            <a:p>
              <a:pPr algn="ctr" defTabSz="932472" fontAlgn="base">
                <a:lnSpc>
                  <a:spcPct val="90000"/>
                </a:lnSpc>
                <a:spcBef>
                  <a:spcPct val="0"/>
                </a:spcBef>
                <a:spcAft>
                  <a:spcPct val="0"/>
                </a:spcAft>
              </a:pPr>
              <a:r>
                <a:rPr lang="fr-CA" sz="1650" dirty="0">
                  <a:solidFill>
                    <a:schemeClr val="tx2"/>
                  </a:solidFill>
                  <a:ea typeface="Segoe UI" pitchFamily="34" charset="0"/>
                  <a:cs typeface="Segoe UI" pitchFamily="34" charset="0"/>
                </a:rPr>
                <a:t>Sécurisation accrue</a:t>
              </a:r>
            </a:p>
          </p:txBody>
        </p:sp>
        <p:sp>
          <p:nvSpPr>
            <p:cNvPr id="11" name="Rectangle 10">
              <a:extLst>
                <a:ext uri="{FF2B5EF4-FFF2-40B4-BE49-F238E27FC236}">
                  <a16:creationId xmlns:a16="http://schemas.microsoft.com/office/drawing/2014/main" id="{BBE1379F-3611-434B-9E4F-77E096D46703}"/>
                </a:ext>
              </a:extLst>
            </p:cNvPr>
            <p:cNvSpPr/>
            <p:nvPr/>
          </p:nvSpPr>
          <p:spPr bwMode="auto">
            <a:xfrm>
              <a:off x="8148661" y="1489156"/>
              <a:ext cx="3077711" cy="59020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CA" sz="2400" b="1" dirty="0">
                  <a:gradFill>
                    <a:gsLst>
                      <a:gs pos="0">
                        <a:srgbClr val="FFFFFF"/>
                      </a:gs>
                      <a:gs pos="100000">
                        <a:srgbClr val="FFFFFF"/>
                      </a:gs>
                    </a:gsLst>
                    <a:lin ang="5400000" scaled="0"/>
                  </a:gradFill>
                  <a:ea typeface="Segoe UI" pitchFamily="34" charset="0"/>
                  <a:cs typeface="Segoe UI" pitchFamily="34" charset="0"/>
                </a:rPr>
                <a:t>« modern client »</a:t>
              </a:r>
              <a:endParaRPr lang="fr-FR" sz="240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Flèche : droite 6">
            <a:extLst>
              <a:ext uri="{FF2B5EF4-FFF2-40B4-BE49-F238E27FC236}">
                <a16:creationId xmlns:a16="http://schemas.microsoft.com/office/drawing/2014/main" id="{4E306D7C-CCC5-4B01-AD47-2CF8511EB35E}"/>
              </a:ext>
            </a:extLst>
          </p:cNvPr>
          <p:cNvSpPr/>
          <p:nvPr/>
        </p:nvSpPr>
        <p:spPr bwMode="auto">
          <a:xfrm>
            <a:off x="7205831" y="3641702"/>
            <a:ext cx="889040" cy="484632"/>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lèche : droite 5">
            <a:extLst>
              <a:ext uri="{FF2B5EF4-FFF2-40B4-BE49-F238E27FC236}">
                <a16:creationId xmlns:a16="http://schemas.microsoft.com/office/drawing/2014/main" id="{89BCEFA3-D3BB-4B82-BBF3-CCA637427A87}"/>
              </a:ext>
            </a:extLst>
          </p:cNvPr>
          <p:cNvSpPr/>
          <p:nvPr/>
        </p:nvSpPr>
        <p:spPr bwMode="auto">
          <a:xfrm>
            <a:off x="3357923" y="3641702"/>
            <a:ext cx="889040" cy="484632"/>
          </a:xfrm>
          <a:prstGeom prst="rightArrow">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967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26" presetClass="emph" presetSubtype="0" fill="hold" nodeType="withEffect">
                                  <p:stCondLst>
                                    <p:cond delay="0"/>
                                  </p:stCondLst>
                                  <p:childTnLst>
                                    <p:animEffect transition="out" filter="fade">
                                      <p:cBhvr>
                                        <p:cTn id="11" dur="500" tmFilter="0, 0; .2, .5; .8, .5; 1, 0"/>
                                        <p:tgtEl>
                                          <p:spTgt spid="13"/>
                                        </p:tgtEl>
                                      </p:cBhvr>
                                    </p:animEffect>
                                    <p:animScale>
                                      <p:cBhvr>
                                        <p:cTn id="1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8E7D7-AA7C-48AD-93B3-9F51C6B414D3}"/>
              </a:ext>
            </a:extLst>
          </p:cNvPr>
          <p:cNvSpPr>
            <a:spLocks noGrp="1"/>
          </p:cNvSpPr>
          <p:nvPr>
            <p:ph type="title"/>
          </p:nvPr>
        </p:nvSpPr>
        <p:spPr>
          <a:xfrm>
            <a:off x="568047" y="2084172"/>
            <a:ext cx="11354714" cy="2139688"/>
          </a:xfrm>
        </p:spPr>
        <p:txBody>
          <a:bodyPr/>
          <a:lstStyle/>
          <a:p>
            <a:r>
              <a:rPr lang="fr-CA" dirty="0"/>
              <a:t>Qu’est-ce que la Plateforme Universelle Windows?</a:t>
            </a:r>
          </a:p>
        </p:txBody>
      </p:sp>
    </p:spTree>
    <p:extLst>
      <p:ext uri="{BB962C8B-B14F-4D97-AF65-F5344CB8AC3E}">
        <p14:creationId xmlns:p14="http://schemas.microsoft.com/office/powerpoint/2010/main" val="6188751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5A433-8E0D-479B-811E-E7749C16C427}"/>
              </a:ext>
            </a:extLst>
          </p:cNvPr>
          <p:cNvSpPr>
            <a:spLocks noGrp="1"/>
          </p:cNvSpPr>
          <p:nvPr>
            <p:ph type="title"/>
          </p:nvPr>
        </p:nvSpPr>
        <p:spPr/>
        <p:txBody>
          <a:bodyPr/>
          <a:lstStyle/>
          <a:p>
            <a:r>
              <a:rPr lang="fr-CA" dirty="0"/>
              <a:t>La plateforme UWP</a:t>
            </a:r>
            <a:endParaRPr lang="fr-FR" dirty="0"/>
          </a:p>
        </p:txBody>
      </p:sp>
      <p:pic>
        <p:nvPicPr>
          <p:cNvPr id="4" name="Image 3">
            <a:extLst>
              <a:ext uri="{FF2B5EF4-FFF2-40B4-BE49-F238E27FC236}">
                <a16:creationId xmlns:a16="http://schemas.microsoft.com/office/drawing/2014/main" id="{C0B9A58E-E81A-41D1-8A28-5214CBF63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962" y="1347117"/>
            <a:ext cx="9456075" cy="4728038"/>
          </a:xfrm>
          <a:prstGeom prst="rect">
            <a:avLst/>
          </a:prstGeom>
          <a:ln>
            <a:solidFill>
              <a:schemeClr val="accent6">
                <a:lumMod val="20000"/>
                <a:lumOff val="80000"/>
              </a:schemeClr>
            </a:solidFill>
          </a:ln>
        </p:spPr>
      </p:pic>
    </p:spTree>
    <p:extLst>
      <p:ext uri="{BB962C8B-B14F-4D97-AF65-F5344CB8AC3E}">
        <p14:creationId xmlns:p14="http://schemas.microsoft.com/office/powerpoint/2010/main" val="401993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8E7D7-AA7C-48AD-93B3-9F51C6B414D3}"/>
              </a:ext>
            </a:extLst>
          </p:cNvPr>
          <p:cNvSpPr>
            <a:spLocks noGrp="1"/>
          </p:cNvSpPr>
          <p:nvPr>
            <p:ph type="title"/>
          </p:nvPr>
        </p:nvSpPr>
        <p:spPr/>
        <p:txBody>
          <a:bodyPr/>
          <a:lstStyle/>
          <a:p>
            <a:r>
              <a:rPr lang="fr-CA" dirty="0"/>
              <a:t>La meilleure intégration avec</a:t>
            </a:r>
            <a:br>
              <a:rPr lang="fr-CA" dirty="0"/>
            </a:br>
            <a:r>
              <a:rPr lang="fr-CA" dirty="0"/>
              <a:t>Windows 10</a:t>
            </a:r>
          </a:p>
        </p:txBody>
      </p:sp>
      <p:sp>
        <p:nvSpPr>
          <p:cNvPr id="4" name="ZoneTexte 3">
            <a:extLst>
              <a:ext uri="{FF2B5EF4-FFF2-40B4-BE49-F238E27FC236}">
                <a16:creationId xmlns:a16="http://schemas.microsoft.com/office/drawing/2014/main" id="{698B7AB8-AF84-4FC0-805B-F5F7A54D4F38}"/>
              </a:ext>
            </a:extLst>
          </p:cNvPr>
          <p:cNvSpPr txBox="1"/>
          <p:nvPr/>
        </p:nvSpPr>
        <p:spPr>
          <a:xfrm flipH="1">
            <a:off x="568045" y="4362027"/>
            <a:ext cx="6977447" cy="3006977"/>
          </a:xfrm>
          <a:prstGeom prst="rect">
            <a:avLst/>
          </a:prstGeom>
          <a:noFill/>
        </p:spPr>
        <p:txBody>
          <a:bodyPr wrap="square" lIns="182880" tIns="146304" rIns="182880" bIns="146304" rtlCol="0">
            <a:spAutoFit/>
          </a:bodyPr>
          <a:lstStyle/>
          <a:p>
            <a:pPr>
              <a:lnSpc>
                <a:spcPct val="90000"/>
              </a:lnSpc>
              <a:spcAft>
                <a:spcPts val="600"/>
              </a:spcAft>
            </a:pPr>
            <a:r>
              <a:rPr lang="fr-CA" sz="3200" dirty="0">
                <a:gradFill>
                  <a:gsLst>
                    <a:gs pos="2917">
                      <a:schemeClr val="tx1"/>
                    </a:gs>
                    <a:gs pos="30000">
                      <a:schemeClr val="tx1"/>
                    </a:gs>
                  </a:gsLst>
                  <a:lin ang="5400000" scaled="0"/>
                </a:gradFill>
                <a:latin typeface="+mj-lt"/>
              </a:rPr>
              <a:t>Sécurité</a:t>
            </a:r>
          </a:p>
          <a:p>
            <a:pPr>
              <a:lnSpc>
                <a:spcPct val="90000"/>
              </a:lnSpc>
              <a:spcAft>
                <a:spcPts val="600"/>
              </a:spcAft>
            </a:pPr>
            <a:r>
              <a:rPr lang="fr-CA" sz="2400" dirty="0">
                <a:gradFill>
                  <a:gsLst>
                    <a:gs pos="2917">
                      <a:schemeClr val="tx1"/>
                    </a:gs>
                    <a:gs pos="30000">
                      <a:schemeClr val="tx1"/>
                    </a:gs>
                  </a:gsLst>
                  <a:lin ang="5400000" scaled="0"/>
                </a:gradFill>
                <a:latin typeface="+mj-lt"/>
              </a:rPr>
              <a:t>→ Windows Hello</a:t>
            </a:r>
          </a:p>
          <a:p>
            <a:pPr>
              <a:lnSpc>
                <a:spcPct val="90000"/>
              </a:lnSpc>
              <a:spcAft>
                <a:spcPts val="600"/>
              </a:spcAft>
            </a:pPr>
            <a:r>
              <a:rPr lang="fr-CA" sz="2400" dirty="0">
                <a:gradFill>
                  <a:gsLst>
                    <a:gs pos="2917">
                      <a:schemeClr val="tx1"/>
                    </a:gs>
                    <a:gs pos="30000">
                      <a:schemeClr val="tx1"/>
                    </a:gs>
                  </a:gsLst>
                  <a:lin ang="5400000" scaled="0"/>
                </a:gradFill>
              </a:rPr>
              <a:t>→ </a:t>
            </a:r>
            <a:r>
              <a:rPr lang="fr-CA" sz="2400" dirty="0">
                <a:gradFill>
                  <a:gsLst>
                    <a:gs pos="2917">
                      <a:schemeClr val="tx1"/>
                    </a:gs>
                    <a:gs pos="30000">
                      <a:schemeClr val="tx1"/>
                    </a:gs>
                  </a:gsLst>
                  <a:lin ang="5400000" scaled="0"/>
                </a:gradFill>
                <a:latin typeface="+mj-lt"/>
              </a:rPr>
              <a:t>Windows Information Protection</a:t>
            </a:r>
          </a:p>
          <a:p>
            <a:pPr>
              <a:lnSpc>
                <a:spcPct val="90000"/>
              </a:lnSpc>
              <a:spcAft>
                <a:spcPts val="600"/>
              </a:spcAft>
            </a:pPr>
            <a:r>
              <a:rPr lang="fr-CA" sz="2400" dirty="0">
                <a:gradFill>
                  <a:gsLst>
                    <a:gs pos="2917">
                      <a:schemeClr val="tx1"/>
                    </a:gs>
                    <a:gs pos="30000">
                      <a:schemeClr val="tx1"/>
                    </a:gs>
                  </a:gsLst>
                  <a:lin ang="5400000" scaled="0"/>
                </a:gradFill>
              </a:rPr>
              <a:t>→ </a:t>
            </a:r>
            <a:r>
              <a:rPr lang="fr-CA" sz="2400" dirty="0" err="1">
                <a:gradFill>
                  <a:gsLst>
                    <a:gs pos="2917">
                      <a:schemeClr val="tx1"/>
                    </a:gs>
                    <a:gs pos="30000">
                      <a:schemeClr val="tx1"/>
                    </a:gs>
                  </a:gsLst>
                  <a:lin ang="5400000" scaled="0"/>
                </a:gradFill>
                <a:latin typeface="+mj-lt"/>
              </a:rPr>
              <a:t>Isolated</a:t>
            </a:r>
            <a:r>
              <a:rPr lang="fr-CA" sz="2400" dirty="0">
                <a:gradFill>
                  <a:gsLst>
                    <a:gs pos="2917">
                      <a:schemeClr val="tx1"/>
                    </a:gs>
                    <a:gs pos="30000">
                      <a:schemeClr val="tx1"/>
                    </a:gs>
                  </a:gsLst>
                  <a:lin ang="5400000" scaled="0"/>
                </a:gradFill>
                <a:latin typeface="+mj-lt"/>
              </a:rPr>
              <a:t> Storage</a:t>
            </a:r>
          </a:p>
          <a:p>
            <a:pPr>
              <a:lnSpc>
                <a:spcPct val="90000"/>
              </a:lnSpc>
              <a:spcAft>
                <a:spcPts val="600"/>
              </a:spcAft>
            </a:pPr>
            <a:endParaRPr lang="fr-CA" sz="2400" dirty="0">
              <a:gradFill>
                <a:gsLst>
                  <a:gs pos="2917">
                    <a:schemeClr val="tx1"/>
                  </a:gs>
                  <a:gs pos="30000">
                    <a:schemeClr val="tx1"/>
                  </a:gs>
                </a:gsLst>
                <a:lin ang="5400000" scaled="0"/>
              </a:gradFill>
              <a:latin typeface="+mj-lt"/>
            </a:endParaRPr>
          </a:p>
          <a:p>
            <a:pPr>
              <a:lnSpc>
                <a:spcPct val="90000"/>
              </a:lnSpc>
              <a:spcAft>
                <a:spcPts val="600"/>
              </a:spcAft>
            </a:pPr>
            <a:endParaRPr lang="fr-CA"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5875862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DD6A9CD-792A-43A3-B9BF-765CB501C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090" y="1710455"/>
            <a:ext cx="4952964" cy="3942534"/>
          </a:xfrm>
          <a:prstGeom prst="rect">
            <a:avLst/>
          </a:prstGeom>
          <a:ln>
            <a:solidFill>
              <a:schemeClr val="accent6">
                <a:lumMod val="20000"/>
                <a:lumOff val="80000"/>
              </a:schemeClr>
            </a:solidFill>
          </a:ln>
        </p:spPr>
      </p:pic>
      <p:sp>
        <p:nvSpPr>
          <p:cNvPr id="4" name="Espace réservé du contenu 4">
            <a:extLst>
              <a:ext uri="{FF2B5EF4-FFF2-40B4-BE49-F238E27FC236}">
                <a16:creationId xmlns:a16="http://schemas.microsoft.com/office/drawing/2014/main" id="{913638C4-1845-4410-99A1-B1A5C28EC0F6}"/>
              </a:ext>
            </a:extLst>
          </p:cNvPr>
          <p:cNvSpPr>
            <a:spLocks noGrp="1"/>
          </p:cNvSpPr>
          <p:nvPr>
            <p:ph idx="4294967295"/>
          </p:nvPr>
        </p:nvSpPr>
        <p:spPr>
          <a:xfrm>
            <a:off x="-54186" y="1564193"/>
            <a:ext cx="6211145" cy="5056064"/>
          </a:xfrm>
        </p:spPr>
        <p:txBody>
          <a:bodyPr/>
          <a:lstStyle/>
          <a:p>
            <a:endParaRPr lang="fr-CA" dirty="0"/>
          </a:p>
          <a:p>
            <a:r>
              <a:rPr lang="fr-CA" dirty="0"/>
              <a:t>Identification multi-facteur</a:t>
            </a:r>
          </a:p>
          <a:p>
            <a:pPr lvl="1"/>
            <a:r>
              <a:rPr lang="fr-CA" dirty="0"/>
              <a:t>Ce que la personne est</a:t>
            </a:r>
          </a:p>
          <a:p>
            <a:pPr lvl="1"/>
            <a:r>
              <a:rPr lang="fr-CA" dirty="0"/>
              <a:t>Ce que la personne possède</a:t>
            </a:r>
          </a:p>
          <a:p>
            <a:endParaRPr lang="fr-CA" sz="2000" dirty="0"/>
          </a:p>
          <a:p>
            <a:r>
              <a:rPr lang="fr-CA" dirty="0"/>
              <a:t>Avantages</a:t>
            </a:r>
          </a:p>
          <a:p>
            <a:pPr lvl="1"/>
            <a:r>
              <a:rPr lang="fr-CA" dirty="0"/>
              <a:t>Diminue les risques d’intrusion</a:t>
            </a:r>
          </a:p>
          <a:p>
            <a:pPr lvl="2"/>
            <a:r>
              <a:rPr lang="fr-CA" dirty="0"/>
              <a:t>L’attaquant doit posséder les infos biométriques ou le code PIN </a:t>
            </a:r>
            <a:r>
              <a:rPr lang="fr-CA" b="1" u="sng" dirty="0"/>
              <a:t>et</a:t>
            </a:r>
            <a:r>
              <a:rPr lang="fr-CA" dirty="0"/>
              <a:t> l’appareil</a:t>
            </a:r>
          </a:p>
          <a:p>
            <a:pPr lvl="1"/>
            <a:r>
              <a:rPr lang="fr-CA" dirty="0"/>
              <a:t>Plus de risque d’oubli de mot de passe</a:t>
            </a:r>
          </a:p>
          <a:p>
            <a:pPr marL="336145" lvl="1" indent="0">
              <a:buNone/>
            </a:pPr>
            <a:endParaRPr lang="fr-CA" dirty="0"/>
          </a:p>
        </p:txBody>
      </p:sp>
      <p:pic>
        <p:nvPicPr>
          <p:cNvPr id="9" name="Image 8">
            <a:extLst>
              <a:ext uri="{FF2B5EF4-FFF2-40B4-BE49-F238E27FC236}">
                <a16:creationId xmlns:a16="http://schemas.microsoft.com/office/drawing/2014/main" id="{0D9E1DE3-BE63-43BC-9406-04658FE4DC62}"/>
              </a:ext>
            </a:extLst>
          </p:cNvPr>
          <p:cNvPicPr>
            <a:picLocks noChangeAspect="1"/>
          </p:cNvPicPr>
          <p:nvPr/>
        </p:nvPicPr>
        <p:blipFill>
          <a:blip r:embed="rId4"/>
          <a:stretch>
            <a:fillRect/>
          </a:stretch>
        </p:blipFill>
        <p:spPr>
          <a:xfrm>
            <a:off x="531076" y="466958"/>
            <a:ext cx="1457528" cy="1209844"/>
          </a:xfrm>
          <a:prstGeom prst="rect">
            <a:avLst/>
          </a:prstGeom>
        </p:spPr>
      </p:pic>
      <p:sp>
        <p:nvSpPr>
          <p:cNvPr id="10" name="ZoneTexte 9">
            <a:extLst>
              <a:ext uri="{FF2B5EF4-FFF2-40B4-BE49-F238E27FC236}">
                <a16:creationId xmlns:a16="http://schemas.microsoft.com/office/drawing/2014/main" id="{E9E83A21-D922-4C59-94B0-4075F1CAE7CF}"/>
              </a:ext>
            </a:extLst>
          </p:cNvPr>
          <p:cNvSpPr txBox="1"/>
          <p:nvPr/>
        </p:nvSpPr>
        <p:spPr>
          <a:xfrm>
            <a:off x="2160693" y="535444"/>
            <a:ext cx="5906347" cy="960263"/>
          </a:xfrm>
          <a:prstGeom prst="rect">
            <a:avLst/>
          </a:prstGeom>
          <a:noFill/>
        </p:spPr>
        <p:txBody>
          <a:bodyPr wrap="square" lIns="182880" tIns="146304" rIns="182880" bIns="146304" rtlCol="0">
            <a:spAutoFit/>
          </a:bodyPr>
          <a:lstStyle/>
          <a:p>
            <a:pPr>
              <a:lnSpc>
                <a:spcPct val="90000"/>
              </a:lnSpc>
              <a:spcAft>
                <a:spcPts val="600"/>
              </a:spcAft>
            </a:pPr>
            <a:r>
              <a:rPr lang="fr-CA" sz="4800" b="1" dirty="0">
                <a:solidFill>
                  <a:srgbClr val="0070C0"/>
                </a:solidFill>
                <a:latin typeface="+mj-lt"/>
              </a:rPr>
              <a:t>Windows Hello</a:t>
            </a:r>
          </a:p>
        </p:txBody>
      </p:sp>
    </p:spTree>
    <p:extLst>
      <p:ext uri="{BB962C8B-B14F-4D97-AF65-F5344CB8AC3E}">
        <p14:creationId xmlns:p14="http://schemas.microsoft.com/office/powerpoint/2010/main" val="21987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C18590-F429-4627-AFCF-FD3BFF894554}"/>
              </a:ext>
            </a:extLst>
          </p:cNvPr>
          <p:cNvSpPr>
            <a:spLocks noGrp="1"/>
          </p:cNvSpPr>
          <p:nvPr>
            <p:ph type="title"/>
          </p:nvPr>
        </p:nvSpPr>
        <p:spPr/>
        <p:txBody>
          <a:bodyPr/>
          <a:lstStyle/>
          <a:p>
            <a:r>
              <a:rPr lang="fr-CA" dirty="0"/>
              <a:t>Scénarios d’utilisation de Windows Hello</a:t>
            </a:r>
          </a:p>
        </p:txBody>
      </p:sp>
      <p:sp>
        <p:nvSpPr>
          <p:cNvPr id="4" name="Espace réservé du contenu 4">
            <a:extLst>
              <a:ext uri="{FF2B5EF4-FFF2-40B4-BE49-F238E27FC236}">
                <a16:creationId xmlns:a16="http://schemas.microsoft.com/office/drawing/2014/main" id="{913638C4-1845-4410-99A1-B1A5C28EC0F6}"/>
              </a:ext>
            </a:extLst>
          </p:cNvPr>
          <p:cNvSpPr>
            <a:spLocks noGrp="1"/>
          </p:cNvSpPr>
          <p:nvPr>
            <p:ph idx="4294967295"/>
          </p:nvPr>
        </p:nvSpPr>
        <p:spPr>
          <a:xfrm>
            <a:off x="-54186" y="1564193"/>
            <a:ext cx="6211145" cy="3642151"/>
          </a:xfrm>
        </p:spPr>
        <p:txBody>
          <a:bodyPr/>
          <a:lstStyle/>
          <a:p>
            <a:r>
              <a:rPr lang="fr-CA" dirty="0"/>
              <a:t>Sur le poste Windows 10</a:t>
            </a:r>
          </a:p>
          <a:p>
            <a:pPr lvl="1"/>
            <a:r>
              <a:rPr lang="fr-CA" dirty="0"/>
              <a:t>Identifier l’utilisateur</a:t>
            </a:r>
          </a:p>
          <a:p>
            <a:pPr lvl="1"/>
            <a:r>
              <a:rPr lang="fr-CA" dirty="0"/>
              <a:t>Obtenir le consentement de l’utilisateur avant d’effectuer une tâche critique</a:t>
            </a:r>
          </a:p>
          <a:p>
            <a:pPr lvl="2"/>
            <a:endParaRPr lang="fr-CA" dirty="0"/>
          </a:p>
          <a:p>
            <a:r>
              <a:rPr lang="fr-CA" dirty="0"/>
              <a:t>Sur un serveur applicatif</a:t>
            </a:r>
          </a:p>
          <a:p>
            <a:pPr lvl="1"/>
            <a:r>
              <a:rPr lang="fr-CA" dirty="0"/>
              <a:t>Challenger une connexion</a:t>
            </a:r>
          </a:p>
          <a:p>
            <a:pPr lvl="1"/>
            <a:r>
              <a:rPr lang="fr-CA" dirty="0"/>
              <a:t>Gérer le multi-canal</a:t>
            </a:r>
          </a:p>
        </p:txBody>
      </p:sp>
      <p:pic>
        <p:nvPicPr>
          <p:cNvPr id="3" name="Image 2">
            <a:extLst>
              <a:ext uri="{FF2B5EF4-FFF2-40B4-BE49-F238E27FC236}">
                <a16:creationId xmlns:a16="http://schemas.microsoft.com/office/drawing/2014/main" id="{C04E332D-7AE8-4BA5-BB1A-B7D8C88EBA1A}"/>
              </a:ext>
            </a:extLst>
          </p:cNvPr>
          <p:cNvPicPr>
            <a:picLocks noChangeAspect="1"/>
          </p:cNvPicPr>
          <p:nvPr/>
        </p:nvPicPr>
        <p:blipFill>
          <a:blip r:embed="rId3"/>
          <a:stretch>
            <a:fillRect/>
          </a:stretch>
        </p:blipFill>
        <p:spPr>
          <a:xfrm>
            <a:off x="6753670" y="1587405"/>
            <a:ext cx="4318222" cy="3683189"/>
          </a:xfrm>
          <a:prstGeom prst="rect">
            <a:avLst/>
          </a:prstGeom>
        </p:spPr>
      </p:pic>
    </p:spTree>
    <p:extLst>
      <p:ext uri="{BB962C8B-B14F-4D97-AF65-F5344CB8AC3E}">
        <p14:creationId xmlns:p14="http://schemas.microsoft.com/office/powerpoint/2010/main" val="85771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0A929-4E3C-494F-9ECF-76EA3EA9796D}"/>
              </a:ext>
            </a:extLst>
          </p:cNvPr>
          <p:cNvSpPr>
            <a:spLocks noGrp="1"/>
          </p:cNvSpPr>
          <p:nvPr>
            <p:ph type="title"/>
          </p:nvPr>
        </p:nvSpPr>
        <p:spPr/>
        <p:txBody>
          <a:bodyPr/>
          <a:lstStyle/>
          <a:p>
            <a:r>
              <a:rPr lang="fr-CA" dirty="0"/>
              <a:t>UWP – une opportunité pour les entreprises</a:t>
            </a:r>
            <a:endParaRPr lang="fr-FR" dirty="0"/>
          </a:p>
        </p:txBody>
      </p:sp>
      <p:sp>
        <p:nvSpPr>
          <p:cNvPr id="3" name="Espace réservé du texte 2">
            <a:extLst>
              <a:ext uri="{FF2B5EF4-FFF2-40B4-BE49-F238E27FC236}">
                <a16:creationId xmlns:a16="http://schemas.microsoft.com/office/drawing/2014/main" id="{318D5BEA-4B02-419F-9DAA-9AC9A7E4858F}"/>
              </a:ext>
            </a:extLst>
          </p:cNvPr>
          <p:cNvSpPr>
            <a:spLocks noGrp="1"/>
          </p:cNvSpPr>
          <p:nvPr>
            <p:ph type="body" sz="quarter" idx="12"/>
          </p:nvPr>
        </p:nvSpPr>
        <p:spPr/>
        <p:txBody>
          <a:bodyPr/>
          <a:lstStyle/>
          <a:p>
            <a:r>
              <a:rPr lang="fr-CA" dirty="0"/>
              <a:t>Christophe Lavalle</a:t>
            </a:r>
          </a:p>
          <a:p>
            <a:r>
              <a:rPr lang="fr-CA" dirty="0"/>
              <a:t>Laurent </a:t>
            </a:r>
            <a:r>
              <a:rPr lang="fr-CA" dirty="0" err="1"/>
              <a:t>Docquir</a:t>
            </a:r>
            <a:endParaRPr lang="fr-FR" dirty="0"/>
          </a:p>
        </p:txBody>
      </p:sp>
    </p:spTree>
    <p:extLst>
      <p:ext uri="{BB962C8B-B14F-4D97-AF65-F5344CB8AC3E}">
        <p14:creationId xmlns:p14="http://schemas.microsoft.com/office/powerpoint/2010/main" val="382994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6A9598-171A-4C04-9C08-0010598833B1}"/>
              </a:ext>
            </a:extLst>
          </p:cNvPr>
          <p:cNvSpPr>
            <a:spLocks noGrp="1"/>
          </p:cNvSpPr>
          <p:nvPr>
            <p:ph type="title"/>
          </p:nvPr>
        </p:nvSpPr>
        <p:spPr/>
        <p:txBody>
          <a:bodyPr/>
          <a:lstStyle/>
          <a:p>
            <a:r>
              <a:rPr lang="fr-CA" dirty="0"/>
              <a:t>Démo – Windows Hello</a:t>
            </a:r>
            <a:endParaRPr lang="fr-FR" dirty="0"/>
          </a:p>
        </p:txBody>
      </p:sp>
    </p:spTree>
    <p:extLst>
      <p:ext uri="{BB962C8B-B14F-4D97-AF65-F5344CB8AC3E}">
        <p14:creationId xmlns:p14="http://schemas.microsoft.com/office/powerpoint/2010/main" val="3428538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1512C1-5D46-40AF-BA45-B4B90561496B}"/>
              </a:ext>
            </a:extLst>
          </p:cNvPr>
          <p:cNvSpPr>
            <a:spLocks noGrp="1"/>
          </p:cNvSpPr>
          <p:nvPr>
            <p:ph type="title"/>
          </p:nvPr>
        </p:nvSpPr>
        <p:spPr/>
        <p:txBody>
          <a:bodyPr/>
          <a:lstStyle/>
          <a:p>
            <a:r>
              <a:rPr lang="fr-CA" dirty="0"/>
              <a:t>Windows Information Protection (WIP)</a:t>
            </a:r>
          </a:p>
        </p:txBody>
      </p:sp>
      <p:sp>
        <p:nvSpPr>
          <p:cNvPr id="4" name="Rectangle 3">
            <a:extLst>
              <a:ext uri="{FF2B5EF4-FFF2-40B4-BE49-F238E27FC236}">
                <a16:creationId xmlns:a16="http://schemas.microsoft.com/office/drawing/2014/main" id="{D87B34C9-3C5C-4138-B0B8-EF73CE39CCC3}"/>
              </a:ext>
            </a:extLst>
          </p:cNvPr>
          <p:cNvSpPr/>
          <p:nvPr/>
        </p:nvSpPr>
        <p:spPr bwMode="auto">
          <a:xfrm>
            <a:off x="1696404" y="2033281"/>
            <a:ext cx="4091093" cy="15650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fr-CA" sz="2400" dirty="0">
                <a:gradFill>
                  <a:gsLst>
                    <a:gs pos="0">
                      <a:srgbClr val="FFFFFF"/>
                    </a:gs>
                    <a:gs pos="100000">
                      <a:srgbClr val="FFFFFF"/>
                    </a:gs>
                  </a:gsLst>
                  <a:lin ang="5400000" scaled="0"/>
                </a:gradFill>
                <a:ea typeface="Segoe UI" pitchFamily="34" charset="0"/>
                <a:cs typeface="Segoe UI" pitchFamily="34" charset="0"/>
              </a:rPr>
              <a:t>Protège les informations au repos sur le poste local ou sur les unités de stockage amovibles.</a:t>
            </a:r>
          </a:p>
        </p:txBody>
      </p:sp>
      <p:sp>
        <p:nvSpPr>
          <p:cNvPr id="5" name="Rectangle 4">
            <a:extLst>
              <a:ext uri="{FF2B5EF4-FFF2-40B4-BE49-F238E27FC236}">
                <a16:creationId xmlns:a16="http://schemas.microsoft.com/office/drawing/2014/main" id="{49DD63BE-8735-42FC-B855-07FF76434847}"/>
              </a:ext>
            </a:extLst>
          </p:cNvPr>
          <p:cNvSpPr/>
          <p:nvPr/>
        </p:nvSpPr>
        <p:spPr bwMode="auto">
          <a:xfrm>
            <a:off x="5892694" y="2296203"/>
            <a:ext cx="4253652" cy="13021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fr-CA" sz="2400" dirty="0">
                <a:gradFill>
                  <a:gsLst>
                    <a:gs pos="0">
                      <a:srgbClr val="FFFFFF"/>
                    </a:gs>
                    <a:gs pos="100000">
                      <a:srgbClr val="FFFFFF"/>
                    </a:gs>
                  </a:gsLst>
                  <a:lin ang="5400000" scaled="0"/>
                </a:gradFill>
                <a:ea typeface="Segoe UI" pitchFamily="34" charset="0"/>
                <a:cs typeface="Segoe UI" pitchFamily="34" charset="0"/>
              </a:rPr>
              <a:t>Fait la différence entre les données de l’entreprise et les données personnelles</a:t>
            </a:r>
          </a:p>
        </p:txBody>
      </p:sp>
      <p:sp>
        <p:nvSpPr>
          <p:cNvPr id="7" name="Rectangle 6">
            <a:extLst>
              <a:ext uri="{FF2B5EF4-FFF2-40B4-BE49-F238E27FC236}">
                <a16:creationId xmlns:a16="http://schemas.microsoft.com/office/drawing/2014/main" id="{200A6B03-33B0-49AE-82C7-03CF493E976A}"/>
              </a:ext>
            </a:extLst>
          </p:cNvPr>
          <p:cNvSpPr/>
          <p:nvPr/>
        </p:nvSpPr>
        <p:spPr bwMode="auto">
          <a:xfrm>
            <a:off x="1696404" y="3731856"/>
            <a:ext cx="4091093" cy="15650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fr-CA" sz="2400" dirty="0">
                <a:gradFill>
                  <a:gsLst>
                    <a:gs pos="0">
                      <a:srgbClr val="FFFFFF"/>
                    </a:gs>
                    <a:gs pos="100000">
                      <a:srgbClr val="FFFFFF"/>
                    </a:gs>
                  </a:gsLst>
                  <a:lin ang="5400000" scaled="0"/>
                </a:gradFill>
                <a:ea typeface="Segoe UI" pitchFamily="34" charset="0"/>
                <a:cs typeface="Segoe UI" pitchFamily="34" charset="0"/>
              </a:rPr>
              <a:t>Empêche les applications non-autorisées à accéder aux données et ressources de l’entreprise</a:t>
            </a:r>
          </a:p>
        </p:txBody>
      </p:sp>
      <p:sp>
        <p:nvSpPr>
          <p:cNvPr id="8" name="Rectangle 7">
            <a:extLst>
              <a:ext uri="{FF2B5EF4-FFF2-40B4-BE49-F238E27FC236}">
                <a16:creationId xmlns:a16="http://schemas.microsoft.com/office/drawing/2014/main" id="{02E26415-7E0D-48B6-8276-2F4A1D02B10D}"/>
              </a:ext>
            </a:extLst>
          </p:cNvPr>
          <p:cNvSpPr/>
          <p:nvPr/>
        </p:nvSpPr>
        <p:spPr bwMode="auto">
          <a:xfrm>
            <a:off x="5892694" y="3731856"/>
            <a:ext cx="4253653" cy="13021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fr-CA" sz="2400" dirty="0">
                <a:gradFill>
                  <a:gsLst>
                    <a:gs pos="0">
                      <a:srgbClr val="FFFFFF"/>
                    </a:gs>
                    <a:gs pos="100000">
                      <a:srgbClr val="FFFFFF"/>
                    </a:gs>
                  </a:gsLst>
                  <a:lin ang="5400000" scaled="0"/>
                </a:gradFill>
                <a:ea typeface="Segoe UI" pitchFamily="34" charset="0"/>
                <a:cs typeface="Segoe UI" pitchFamily="34" charset="0"/>
              </a:rPr>
              <a:t>Empêche la fuite de données sensibles via des opérations de copier-coller </a:t>
            </a:r>
          </a:p>
        </p:txBody>
      </p:sp>
    </p:spTree>
    <p:extLst>
      <p:ext uri="{BB962C8B-B14F-4D97-AF65-F5344CB8AC3E}">
        <p14:creationId xmlns:p14="http://schemas.microsoft.com/office/powerpoint/2010/main" val="1412408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1512C1-5D46-40AF-BA45-B4B90561496B}"/>
              </a:ext>
            </a:extLst>
          </p:cNvPr>
          <p:cNvSpPr>
            <a:spLocks noGrp="1"/>
          </p:cNvSpPr>
          <p:nvPr>
            <p:ph type="title"/>
          </p:nvPr>
        </p:nvSpPr>
        <p:spPr/>
        <p:txBody>
          <a:bodyPr/>
          <a:lstStyle/>
          <a:p>
            <a:r>
              <a:rPr lang="fr-CA" dirty="0"/>
              <a:t>Windows Information Protection (WIP)</a:t>
            </a:r>
          </a:p>
        </p:txBody>
      </p:sp>
      <p:sp>
        <p:nvSpPr>
          <p:cNvPr id="3" name="ZoneTexte 2">
            <a:extLst>
              <a:ext uri="{FF2B5EF4-FFF2-40B4-BE49-F238E27FC236}">
                <a16:creationId xmlns:a16="http://schemas.microsoft.com/office/drawing/2014/main" id="{4F32228A-C11F-4D0F-A9E4-98E8EEB12ACE}"/>
              </a:ext>
            </a:extLst>
          </p:cNvPr>
          <p:cNvSpPr txBox="1"/>
          <p:nvPr/>
        </p:nvSpPr>
        <p:spPr>
          <a:xfrm>
            <a:off x="596052" y="3879238"/>
            <a:ext cx="9943254" cy="2788456"/>
          </a:xfrm>
          <a:prstGeom prst="rect">
            <a:avLst/>
          </a:prstGeom>
          <a:noFill/>
        </p:spPr>
        <p:txBody>
          <a:bodyPr wrap="square" lIns="182880" tIns="146304" rIns="182880" bIns="146304" rtlCol="0">
            <a:spAutoFit/>
          </a:bodyPr>
          <a:lstStyle/>
          <a:p>
            <a:r>
              <a:rPr lang="fr-CA" dirty="0" err="1">
                <a:solidFill>
                  <a:srgbClr val="0000FF"/>
                </a:solidFill>
                <a:latin typeface="Consolas" panose="020B0609020204030204" pitchFamily="49" charset="0"/>
              </a:rPr>
              <a:t>private</a:t>
            </a:r>
            <a:r>
              <a:rPr lang="fr-CA" dirty="0">
                <a:solidFill>
                  <a:srgbClr val="000000"/>
                </a:solidFill>
                <a:latin typeface="Consolas" panose="020B0609020204030204" pitchFamily="49" charset="0"/>
              </a:rPr>
              <a:t> </a:t>
            </a:r>
            <a:r>
              <a:rPr lang="fr-CA" dirty="0" err="1">
                <a:solidFill>
                  <a:srgbClr val="0000FF"/>
                </a:solidFill>
                <a:latin typeface="Consolas" panose="020B0609020204030204" pitchFamily="49" charset="0"/>
              </a:rPr>
              <a:t>void</a:t>
            </a:r>
            <a:r>
              <a:rPr lang="fr-CA" dirty="0">
                <a:solidFill>
                  <a:srgbClr val="000000"/>
                </a:solidFill>
                <a:latin typeface="Consolas" panose="020B0609020204030204" pitchFamily="49" charset="0"/>
              </a:rPr>
              <a:t> </a:t>
            </a:r>
            <a:r>
              <a:rPr lang="fr-CA" dirty="0" err="1">
                <a:solidFill>
                  <a:srgbClr val="000000"/>
                </a:solidFill>
                <a:latin typeface="Consolas" panose="020B0609020204030204" pitchFamily="49" charset="0"/>
              </a:rPr>
              <a:t>CopierConfidentielVersPressePapier</a:t>
            </a:r>
            <a:r>
              <a:rPr lang="fr-CA" dirty="0">
                <a:solidFill>
                  <a:srgbClr val="000000"/>
                </a:solidFill>
                <a:latin typeface="Consolas" panose="020B0609020204030204" pitchFamily="49" charset="0"/>
              </a:rPr>
              <a:t>(</a:t>
            </a:r>
            <a:r>
              <a:rPr lang="fr-CA" dirty="0">
                <a:solidFill>
                  <a:srgbClr val="0000FF"/>
                </a:solidFill>
                <a:latin typeface="Consolas" panose="020B0609020204030204" pitchFamily="49" charset="0"/>
              </a:rPr>
              <a:t>string</a:t>
            </a:r>
            <a:r>
              <a:rPr lang="fr-CA" dirty="0">
                <a:solidFill>
                  <a:srgbClr val="000000"/>
                </a:solidFill>
                <a:latin typeface="Consolas" panose="020B0609020204030204" pitchFamily="49" charset="0"/>
              </a:rPr>
              <a:t> </a:t>
            </a:r>
            <a:r>
              <a:rPr lang="fr-CA" dirty="0" err="1">
                <a:solidFill>
                  <a:srgbClr val="000000"/>
                </a:solidFill>
                <a:latin typeface="Consolas" panose="020B0609020204030204" pitchFamily="49" charset="0"/>
              </a:rPr>
              <a:t>donnees</a:t>
            </a:r>
            <a:r>
              <a:rPr lang="fr-CA" dirty="0">
                <a:solidFill>
                  <a:srgbClr val="000000"/>
                </a:solidFill>
                <a:latin typeface="Consolas" panose="020B0609020204030204" pitchFamily="49" charset="0"/>
              </a:rPr>
              <a:t>)</a:t>
            </a:r>
          </a:p>
          <a:p>
            <a:r>
              <a:rPr lang="fr-CA" dirty="0">
                <a:solidFill>
                  <a:srgbClr val="000000"/>
                </a:solidFill>
                <a:latin typeface="Consolas" panose="020B0609020204030204" pitchFamily="49" charset="0"/>
              </a:rPr>
              <a:t>{</a:t>
            </a:r>
          </a:p>
          <a:p>
            <a:r>
              <a:rPr lang="fr-CA" dirty="0">
                <a:solidFill>
                  <a:srgbClr val="000000"/>
                </a:solidFill>
                <a:latin typeface="Consolas" panose="020B0609020204030204" pitchFamily="49" charset="0"/>
              </a:rPr>
              <a:t>    </a:t>
            </a:r>
            <a:r>
              <a:rPr lang="fr-CA" dirty="0" err="1">
                <a:solidFill>
                  <a:srgbClr val="000000"/>
                </a:solidFill>
                <a:latin typeface="Consolas" panose="020B0609020204030204" pitchFamily="49" charset="0"/>
              </a:rPr>
              <a:t>DataPackage</a:t>
            </a:r>
            <a:r>
              <a:rPr lang="fr-CA" dirty="0">
                <a:solidFill>
                  <a:srgbClr val="000000"/>
                </a:solidFill>
                <a:latin typeface="Consolas" panose="020B0609020204030204" pitchFamily="49" charset="0"/>
              </a:rPr>
              <a:t> paquet = </a:t>
            </a:r>
            <a:r>
              <a:rPr lang="fr-CA" dirty="0">
                <a:solidFill>
                  <a:srgbClr val="0000FF"/>
                </a:solidFill>
                <a:latin typeface="Consolas" panose="020B0609020204030204" pitchFamily="49" charset="0"/>
              </a:rPr>
              <a:t>new</a:t>
            </a:r>
            <a:r>
              <a:rPr lang="fr-CA" dirty="0">
                <a:solidFill>
                  <a:srgbClr val="000000"/>
                </a:solidFill>
                <a:latin typeface="Consolas" panose="020B0609020204030204" pitchFamily="49" charset="0"/>
              </a:rPr>
              <a:t> </a:t>
            </a:r>
            <a:r>
              <a:rPr lang="fr-CA" dirty="0" err="1">
                <a:solidFill>
                  <a:srgbClr val="000000"/>
                </a:solidFill>
                <a:latin typeface="Consolas" panose="020B0609020204030204" pitchFamily="49" charset="0"/>
              </a:rPr>
              <a:t>DataPackage</a:t>
            </a:r>
            <a:r>
              <a:rPr lang="fr-CA" dirty="0">
                <a:solidFill>
                  <a:srgbClr val="000000"/>
                </a:solidFill>
                <a:latin typeface="Consolas" panose="020B0609020204030204" pitchFamily="49" charset="0"/>
              </a:rPr>
              <a:t>();</a:t>
            </a:r>
          </a:p>
          <a:p>
            <a:endParaRPr lang="fr-CA" dirty="0">
              <a:solidFill>
                <a:srgbClr val="000000"/>
              </a:solidFill>
              <a:latin typeface="Consolas" panose="020B0609020204030204" pitchFamily="49" charset="0"/>
            </a:endParaRPr>
          </a:p>
          <a:p>
            <a:r>
              <a:rPr lang="fr-CA" dirty="0">
                <a:solidFill>
                  <a:srgbClr val="000000"/>
                </a:solidFill>
                <a:latin typeface="Consolas" panose="020B0609020204030204" pitchFamily="49" charset="0"/>
              </a:rPr>
              <a:t>    </a:t>
            </a:r>
            <a:r>
              <a:rPr lang="fr-CA" dirty="0" err="1">
                <a:solidFill>
                  <a:srgbClr val="000000"/>
                </a:solidFill>
                <a:latin typeface="Consolas" panose="020B0609020204030204" pitchFamily="49" charset="0"/>
              </a:rPr>
              <a:t>paquet.SetText</a:t>
            </a:r>
            <a:r>
              <a:rPr lang="fr-CA" dirty="0">
                <a:solidFill>
                  <a:srgbClr val="000000"/>
                </a:solidFill>
                <a:latin typeface="Consolas" panose="020B0609020204030204" pitchFamily="49" charset="0"/>
              </a:rPr>
              <a:t>(</a:t>
            </a:r>
            <a:r>
              <a:rPr lang="fr-CA" dirty="0" err="1">
                <a:solidFill>
                  <a:srgbClr val="000000"/>
                </a:solidFill>
                <a:latin typeface="Consolas" panose="020B0609020204030204" pitchFamily="49" charset="0"/>
              </a:rPr>
              <a:t>donnees</a:t>
            </a:r>
            <a:r>
              <a:rPr lang="fr-CA" dirty="0">
                <a:solidFill>
                  <a:srgbClr val="000000"/>
                </a:solidFill>
                <a:latin typeface="Consolas" panose="020B0609020204030204" pitchFamily="49" charset="0"/>
              </a:rPr>
              <a:t>);</a:t>
            </a:r>
          </a:p>
          <a:p>
            <a:r>
              <a:rPr lang="fr-CA" dirty="0">
                <a:solidFill>
                  <a:srgbClr val="000000"/>
                </a:solidFill>
                <a:latin typeface="Consolas" panose="020B0609020204030204" pitchFamily="49" charset="0"/>
              </a:rPr>
              <a:t>    </a:t>
            </a:r>
            <a:r>
              <a:rPr lang="fr-CA" dirty="0" err="1">
                <a:solidFill>
                  <a:srgbClr val="000000"/>
                </a:solidFill>
                <a:latin typeface="Consolas" panose="020B0609020204030204" pitchFamily="49" charset="0"/>
              </a:rPr>
              <a:t>paquet.Properties.EnterpriseId</a:t>
            </a:r>
            <a:r>
              <a:rPr lang="fr-CA" dirty="0">
                <a:solidFill>
                  <a:srgbClr val="000000"/>
                </a:solidFill>
                <a:latin typeface="Consolas" panose="020B0609020204030204" pitchFamily="49" charset="0"/>
              </a:rPr>
              <a:t> = IA_ENTERPRISE_ID;</a:t>
            </a:r>
          </a:p>
          <a:p>
            <a:r>
              <a:rPr lang="fr-CA" dirty="0">
                <a:solidFill>
                  <a:srgbClr val="000000"/>
                </a:solidFill>
                <a:latin typeface="Consolas" panose="020B0609020204030204" pitchFamily="49" charset="0"/>
              </a:rPr>
              <a:t>            </a:t>
            </a:r>
          </a:p>
          <a:p>
            <a:r>
              <a:rPr lang="fr-CA" dirty="0">
                <a:solidFill>
                  <a:srgbClr val="000000"/>
                </a:solidFill>
                <a:latin typeface="Consolas" panose="020B0609020204030204" pitchFamily="49" charset="0"/>
              </a:rPr>
              <a:t>    </a:t>
            </a:r>
            <a:r>
              <a:rPr lang="fr-CA" dirty="0" err="1">
                <a:solidFill>
                  <a:srgbClr val="000000"/>
                </a:solidFill>
                <a:latin typeface="Consolas" panose="020B0609020204030204" pitchFamily="49" charset="0"/>
              </a:rPr>
              <a:t>Clipboard.SetContent</a:t>
            </a:r>
            <a:r>
              <a:rPr lang="fr-CA" dirty="0">
                <a:solidFill>
                  <a:srgbClr val="000000"/>
                </a:solidFill>
                <a:latin typeface="Consolas" panose="020B0609020204030204" pitchFamily="49" charset="0"/>
              </a:rPr>
              <a:t>(paquet);</a:t>
            </a:r>
          </a:p>
          <a:p>
            <a:r>
              <a:rPr lang="fr-CA" dirty="0">
                <a:solidFill>
                  <a:srgbClr val="000000"/>
                </a:solidFill>
                <a:latin typeface="Consolas" panose="020B0609020204030204" pitchFamily="49" charset="0"/>
              </a:rPr>
              <a:t>}</a:t>
            </a:r>
            <a:endParaRPr lang="fr-CA" dirty="0">
              <a:gradFill>
                <a:gsLst>
                  <a:gs pos="2917">
                    <a:schemeClr val="tx1"/>
                  </a:gs>
                  <a:gs pos="30000">
                    <a:schemeClr val="tx1"/>
                  </a:gs>
                </a:gsLst>
                <a:lin ang="5400000" scaled="0"/>
              </a:gradFill>
            </a:endParaRPr>
          </a:p>
        </p:txBody>
      </p:sp>
      <p:sp>
        <p:nvSpPr>
          <p:cNvPr id="9" name="Espace réservé du contenu 4">
            <a:extLst>
              <a:ext uri="{FF2B5EF4-FFF2-40B4-BE49-F238E27FC236}">
                <a16:creationId xmlns:a16="http://schemas.microsoft.com/office/drawing/2014/main" id="{C321B713-EC1F-4C78-833B-206BDF263613}"/>
              </a:ext>
            </a:extLst>
          </p:cNvPr>
          <p:cNvSpPr>
            <a:spLocks noGrp="1"/>
          </p:cNvSpPr>
          <p:nvPr>
            <p:ph type="body" sz="quarter" idx="10"/>
          </p:nvPr>
        </p:nvSpPr>
        <p:spPr>
          <a:xfrm>
            <a:off x="269239" y="1189176"/>
            <a:ext cx="11653521" cy="2586157"/>
          </a:xfrm>
        </p:spPr>
        <p:txBody>
          <a:bodyPr/>
          <a:lstStyle/>
          <a:p>
            <a:r>
              <a:rPr lang="fr-CA" dirty="0"/>
              <a:t>WIP Enterprise Policy</a:t>
            </a:r>
          </a:p>
          <a:p>
            <a:pPr lvl="1"/>
            <a:r>
              <a:rPr lang="fr-CA" dirty="0"/>
              <a:t>Applications autorisées (UWP, app de bureau signée, App </a:t>
            </a:r>
            <a:r>
              <a:rPr lang="fr-CA" dirty="0" err="1"/>
              <a:t>Locker</a:t>
            </a:r>
            <a:r>
              <a:rPr lang="fr-CA" dirty="0"/>
              <a:t>)</a:t>
            </a:r>
          </a:p>
          <a:p>
            <a:pPr lvl="1"/>
            <a:r>
              <a:rPr lang="fr-CA" dirty="0"/>
              <a:t>Ressources considérées corporatives (noms de domaine, chemins réseaux …)</a:t>
            </a:r>
          </a:p>
          <a:p>
            <a:r>
              <a:rPr lang="fr-CA" dirty="0"/>
              <a:t>WIP Protection Level</a:t>
            </a:r>
          </a:p>
          <a:p>
            <a:pPr lvl="1"/>
            <a:r>
              <a:rPr lang="fr-CA" dirty="0"/>
              <a:t>Block | </a:t>
            </a:r>
            <a:r>
              <a:rPr lang="fr-CA" dirty="0" err="1"/>
              <a:t>Override</a:t>
            </a:r>
            <a:r>
              <a:rPr lang="fr-CA" dirty="0"/>
              <a:t> | Silent | Off </a:t>
            </a:r>
          </a:p>
        </p:txBody>
      </p:sp>
    </p:spTree>
    <p:extLst>
      <p:ext uri="{BB962C8B-B14F-4D97-AF65-F5344CB8AC3E}">
        <p14:creationId xmlns:p14="http://schemas.microsoft.com/office/powerpoint/2010/main" val="33752632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B5F5002-EA59-4841-9B96-6E6B6B1FF44B}"/>
              </a:ext>
            </a:extLst>
          </p:cNvPr>
          <p:cNvSpPr>
            <a:spLocks noGrp="1"/>
          </p:cNvSpPr>
          <p:nvPr>
            <p:ph type="body" sz="quarter" idx="10"/>
          </p:nvPr>
        </p:nvSpPr>
        <p:spPr>
          <a:xfrm>
            <a:off x="271557" y="1373750"/>
            <a:ext cx="11653523" cy="2984407"/>
          </a:xfrm>
          <a:noFill/>
        </p:spPr>
        <p:txBody>
          <a:bodyPr/>
          <a:lstStyle/>
          <a:p>
            <a:r>
              <a:rPr lang="fr-CA" dirty="0"/>
              <a:t>Les applications UWP s’exécutent en isolation</a:t>
            </a:r>
          </a:p>
          <a:p>
            <a:pPr lvl="1"/>
            <a:r>
              <a:rPr lang="fr-CA" dirty="0"/>
              <a:t>Elles disposent de systèmes de stockage et de base de registre propres</a:t>
            </a:r>
          </a:p>
          <a:p>
            <a:pPr lvl="1"/>
            <a:r>
              <a:rPr lang="fr-CA" dirty="0"/>
              <a:t>Elles ne peuvent pas accéder aux données des autres applications</a:t>
            </a:r>
          </a:p>
          <a:p>
            <a:r>
              <a:rPr lang="fr-CA" dirty="0"/>
              <a:t>Pour un accès étendu aux ressources de la machine</a:t>
            </a:r>
          </a:p>
          <a:p>
            <a:pPr lvl="1"/>
            <a:r>
              <a:rPr lang="fr-CA" dirty="0"/>
              <a:t>Elles doivent les déclarer dans le manifeste</a:t>
            </a:r>
          </a:p>
          <a:p>
            <a:pPr lvl="1"/>
            <a:r>
              <a:rPr lang="fr-CA" dirty="0"/>
              <a:t>Une permission est demandée à l’utilisateur à l’exécution</a:t>
            </a:r>
          </a:p>
        </p:txBody>
      </p:sp>
      <p:sp>
        <p:nvSpPr>
          <p:cNvPr id="3" name="Titre 2">
            <a:extLst>
              <a:ext uri="{FF2B5EF4-FFF2-40B4-BE49-F238E27FC236}">
                <a16:creationId xmlns:a16="http://schemas.microsoft.com/office/drawing/2014/main" id="{964A6C03-B911-4276-B648-C91DDC733C8E}"/>
              </a:ext>
            </a:extLst>
          </p:cNvPr>
          <p:cNvSpPr>
            <a:spLocks noGrp="1"/>
          </p:cNvSpPr>
          <p:nvPr>
            <p:ph type="title"/>
          </p:nvPr>
        </p:nvSpPr>
        <p:spPr/>
        <p:txBody>
          <a:bodyPr/>
          <a:lstStyle/>
          <a:p>
            <a:r>
              <a:rPr lang="fr-CA" dirty="0"/>
              <a:t>UWP </a:t>
            </a:r>
            <a:r>
              <a:rPr lang="fr-CA" dirty="0" err="1"/>
              <a:t>Isolated</a:t>
            </a:r>
            <a:r>
              <a:rPr lang="fr-CA" dirty="0"/>
              <a:t> Storage</a:t>
            </a:r>
          </a:p>
        </p:txBody>
      </p:sp>
    </p:spTree>
    <p:extLst>
      <p:ext uri="{BB962C8B-B14F-4D97-AF65-F5344CB8AC3E}">
        <p14:creationId xmlns:p14="http://schemas.microsoft.com/office/powerpoint/2010/main" val="24948195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8E7D7-AA7C-48AD-93B3-9F51C6B414D3}"/>
              </a:ext>
            </a:extLst>
          </p:cNvPr>
          <p:cNvSpPr>
            <a:spLocks noGrp="1"/>
          </p:cNvSpPr>
          <p:nvPr>
            <p:ph type="title"/>
          </p:nvPr>
        </p:nvSpPr>
        <p:spPr/>
        <p:txBody>
          <a:bodyPr/>
          <a:lstStyle/>
          <a:p>
            <a:r>
              <a:rPr lang="fr-CA" dirty="0"/>
              <a:t>La meilleure intégration avec</a:t>
            </a:r>
            <a:br>
              <a:rPr lang="fr-CA" dirty="0"/>
            </a:br>
            <a:r>
              <a:rPr lang="fr-CA" dirty="0"/>
              <a:t>Windows 10</a:t>
            </a:r>
          </a:p>
        </p:txBody>
      </p:sp>
      <p:sp>
        <p:nvSpPr>
          <p:cNvPr id="4" name="ZoneTexte 3">
            <a:extLst>
              <a:ext uri="{FF2B5EF4-FFF2-40B4-BE49-F238E27FC236}">
                <a16:creationId xmlns:a16="http://schemas.microsoft.com/office/drawing/2014/main" id="{698B7AB8-AF84-4FC0-805B-F5F7A54D4F38}"/>
              </a:ext>
            </a:extLst>
          </p:cNvPr>
          <p:cNvSpPr txBox="1"/>
          <p:nvPr/>
        </p:nvSpPr>
        <p:spPr>
          <a:xfrm flipH="1">
            <a:off x="568045" y="4362027"/>
            <a:ext cx="6977447" cy="3006977"/>
          </a:xfrm>
          <a:prstGeom prst="rect">
            <a:avLst/>
          </a:prstGeom>
          <a:noFill/>
        </p:spPr>
        <p:txBody>
          <a:bodyPr wrap="square" lIns="182880" tIns="146304" rIns="182880" bIns="146304" rtlCol="0">
            <a:spAutoFit/>
          </a:bodyPr>
          <a:lstStyle/>
          <a:p>
            <a:pPr>
              <a:lnSpc>
                <a:spcPct val="90000"/>
              </a:lnSpc>
              <a:spcAft>
                <a:spcPts val="600"/>
              </a:spcAft>
            </a:pPr>
            <a:r>
              <a:rPr lang="fr-CA" sz="3200" dirty="0">
                <a:gradFill>
                  <a:gsLst>
                    <a:gs pos="2917">
                      <a:schemeClr val="tx1"/>
                    </a:gs>
                    <a:gs pos="30000">
                      <a:schemeClr val="tx1"/>
                    </a:gs>
                  </a:gsLst>
                  <a:lin ang="5400000" scaled="0"/>
                </a:gradFill>
                <a:latin typeface="+mj-lt"/>
              </a:rPr>
              <a:t>Interfaces immersives</a:t>
            </a:r>
          </a:p>
          <a:p>
            <a:pPr>
              <a:lnSpc>
                <a:spcPct val="90000"/>
              </a:lnSpc>
              <a:spcAft>
                <a:spcPts val="600"/>
              </a:spcAft>
            </a:pPr>
            <a:r>
              <a:rPr lang="fr-CA" sz="2400" dirty="0">
                <a:gradFill>
                  <a:gsLst>
                    <a:gs pos="2917">
                      <a:schemeClr val="tx1"/>
                    </a:gs>
                    <a:gs pos="30000">
                      <a:schemeClr val="tx1"/>
                    </a:gs>
                  </a:gsLst>
                  <a:lin ang="5400000" scaled="0"/>
                </a:gradFill>
                <a:latin typeface="+mj-lt"/>
              </a:rPr>
              <a:t>→ Fluent Design System</a:t>
            </a:r>
          </a:p>
          <a:p>
            <a:pPr>
              <a:lnSpc>
                <a:spcPct val="90000"/>
              </a:lnSpc>
              <a:spcAft>
                <a:spcPts val="600"/>
              </a:spcAft>
            </a:pPr>
            <a:r>
              <a:rPr lang="fr-CA" sz="2400" dirty="0">
                <a:gradFill>
                  <a:gsLst>
                    <a:gs pos="2917">
                      <a:schemeClr val="tx1"/>
                    </a:gs>
                    <a:gs pos="30000">
                      <a:schemeClr val="tx1"/>
                    </a:gs>
                  </a:gsLst>
                  <a:lin ang="5400000" scaled="0"/>
                </a:gradFill>
              </a:rPr>
              <a:t>→ </a:t>
            </a:r>
            <a:r>
              <a:rPr lang="fr-CA" sz="2400" dirty="0">
                <a:gradFill>
                  <a:gsLst>
                    <a:gs pos="2917">
                      <a:schemeClr val="tx1"/>
                    </a:gs>
                    <a:gs pos="30000">
                      <a:schemeClr val="tx1"/>
                    </a:gs>
                  </a:gsLst>
                  <a:lin ang="5400000" scaled="0"/>
                </a:gradFill>
                <a:latin typeface="+mj-lt"/>
              </a:rPr>
              <a:t>XAML</a:t>
            </a:r>
          </a:p>
          <a:p>
            <a:pPr>
              <a:lnSpc>
                <a:spcPct val="90000"/>
              </a:lnSpc>
              <a:spcAft>
                <a:spcPts val="600"/>
              </a:spcAft>
            </a:pPr>
            <a:r>
              <a:rPr lang="fr-CA" sz="2400" dirty="0">
                <a:gradFill>
                  <a:gsLst>
                    <a:gs pos="2917">
                      <a:schemeClr val="tx1"/>
                    </a:gs>
                    <a:gs pos="30000">
                      <a:schemeClr val="tx1"/>
                    </a:gs>
                  </a:gsLst>
                  <a:lin ang="5400000" scaled="0"/>
                </a:gradFill>
              </a:rPr>
              <a:t>→ </a:t>
            </a:r>
            <a:r>
              <a:rPr lang="fr-CA" sz="2400" dirty="0">
                <a:gradFill>
                  <a:gsLst>
                    <a:gs pos="2917">
                      <a:schemeClr val="tx1"/>
                    </a:gs>
                    <a:gs pos="30000">
                      <a:schemeClr val="tx1"/>
                    </a:gs>
                  </a:gsLst>
                  <a:lin ang="5400000" scaled="0"/>
                </a:gradFill>
                <a:latin typeface="+mj-lt"/>
              </a:rPr>
              <a:t>Lignes directrices, bonnes pratiques et doc</a:t>
            </a:r>
          </a:p>
          <a:p>
            <a:pPr>
              <a:lnSpc>
                <a:spcPct val="90000"/>
              </a:lnSpc>
              <a:spcAft>
                <a:spcPts val="600"/>
              </a:spcAft>
            </a:pPr>
            <a:endParaRPr lang="fr-CA" sz="2400" dirty="0">
              <a:gradFill>
                <a:gsLst>
                  <a:gs pos="2917">
                    <a:schemeClr val="tx1"/>
                  </a:gs>
                  <a:gs pos="30000">
                    <a:schemeClr val="tx1"/>
                  </a:gs>
                </a:gsLst>
                <a:lin ang="5400000" scaled="0"/>
              </a:gradFill>
              <a:latin typeface="+mj-lt"/>
            </a:endParaRPr>
          </a:p>
          <a:p>
            <a:pPr>
              <a:lnSpc>
                <a:spcPct val="90000"/>
              </a:lnSpc>
              <a:spcAft>
                <a:spcPts val="600"/>
              </a:spcAft>
            </a:pPr>
            <a:endParaRPr lang="fr-CA"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5221789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A5FED2E-B9CB-4CC5-8956-CDBC57DB7D51}"/>
              </a:ext>
            </a:extLst>
          </p:cNvPr>
          <p:cNvSpPr>
            <a:spLocks noGrp="1"/>
          </p:cNvSpPr>
          <p:nvPr>
            <p:ph type="body" sz="quarter" idx="10"/>
          </p:nvPr>
        </p:nvSpPr>
        <p:spPr>
          <a:xfrm>
            <a:off x="974717" y="2475341"/>
            <a:ext cx="10784842" cy="2718821"/>
          </a:xfrm>
        </p:spPr>
        <p:txBody>
          <a:bodyPr/>
          <a:lstStyle/>
          <a:p>
            <a:pPr marL="0" indent="0">
              <a:buNone/>
            </a:pPr>
            <a:r>
              <a:rPr lang="fr-CA" dirty="0"/>
              <a:t>Fonctionnalités innovantes </a:t>
            </a:r>
          </a:p>
          <a:p>
            <a:pPr marL="0" indent="0">
              <a:buNone/>
            </a:pPr>
            <a:r>
              <a:rPr lang="fr-CA" dirty="0"/>
              <a:t>Lignes directrices et bonnes pratiques</a:t>
            </a:r>
          </a:p>
          <a:p>
            <a:pPr marL="0" indent="0">
              <a:buNone/>
            </a:pPr>
            <a:r>
              <a:rPr lang="fr-CA" dirty="0"/>
              <a:t>Applications exemple et modèles</a:t>
            </a:r>
          </a:p>
          <a:p>
            <a:pPr marL="0" indent="0">
              <a:buNone/>
            </a:pPr>
            <a:r>
              <a:rPr lang="fr-CA" dirty="0"/>
              <a:t>Applications adaptives, intuitives et esthétiques</a:t>
            </a:r>
          </a:p>
        </p:txBody>
      </p:sp>
      <p:sp>
        <p:nvSpPr>
          <p:cNvPr id="3" name="Titre 2">
            <a:extLst>
              <a:ext uri="{FF2B5EF4-FFF2-40B4-BE49-F238E27FC236}">
                <a16:creationId xmlns:a16="http://schemas.microsoft.com/office/drawing/2014/main" id="{238CEA80-9C96-499F-A93A-E49A4E9660F3}"/>
              </a:ext>
            </a:extLst>
          </p:cNvPr>
          <p:cNvSpPr>
            <a:spLocks noGrp="1"/>
          </p:cNvSpPr>
          <p:nvPr>
            <p:ph type="title"/>
          </p:nvPr>
        </p:nvSpPr>
        <p:spPr/>
        <p:txBody>
          <a:bodyPr/>
          <a:lstStyle/>
          <a:p>
            <a:r>
              <a:rPr lang="fr-CA" dirty="0"/>
              <a:t>Fluent Design System</a:t>
            </a:r>
          </a:p>
        </p:txBody>
      </p:sp>
      <p:sp>
        <p:nvSpPr>
          <p:cNvPr id="4" name="ZoneTexte 3">
            <a:extLst>
              <a:ext uri="{FF2B5EF4-FFF2-40B4-BE49-F238E27FC236}">
                <a16:creationId xmlns:a16="http://schemas.microsoft.com/office/drawing/2014/main" id="{2631BA11-D103-4CCE-B18C-6876D58D2537}"/>
              </a:ext>
            </a:extLst>
          </p:cNvPr>
          <p:cNvSpPr txBox="1"/>
          <p:nvPr/>
        </p:nvSpPr>
        <p:spPr>
          <a:xfrm flipH="1">
            <a:off x="401744" y="3101417"/>
            <a:ext cx="570655" cy="794064"/>
          </a:xfrm>
          <a:prstGeom prst="rect">
            <a:avLst/>
          </a:prstGeom>
          <a:noFill/>
        </p:spPr>
        <p:txBody>
          <a:bodyPr wrap="square" lIns="182880" tIns="146304" rIns="182880" bIns="146304" rtlCol="0">
            <a:spAutoFit/>
          </a:bodyPr>
          <a:lstStyle/>
          <a:p>
            <a:pPr>
              <a:lnSpc>
                <a:spcPct val="90000"/>
              </a:lnSpc>
              <a:spcAft>
                <a:spcPts val="600"/>
              </a:spcAft>
            </a:pPr>
            <a:r>
              <a:rPr lang="fr-CA" sz="3600" dirty="0">
                <a:gradFill>
                  <a:gsLst>
                    <a:gs pos="2917">
                      <a:schemeClr val="tx1"/>
                    </a:gs>
                    <a:gs pos="30000">
                      <a:schemeClr val="tx1"/>
                    </a:gs>
                  </a:gsLst>
                  <a:lin ang="5400000" scaled="0"/>
                </a:gradFill>
              </a:rPr>
              <a:t>+</a:t>
            </a:r>
          </a:p>
        </p:txBody>
      </p:sp>
      <p:sp>
        <p:nvSpPr>
          <p:cNvPr id="5" name="ZoneTexte 4">
            <a:extLst>
              <a:ext uri="{FF2B5EF4-FFF2-40B4-BE49-F238E27FC236}">
                <a16:creationId xmlns:a16="http://schemas.microsoft.com/office/drawing/2014/main" id="{00DF00AD-A7DC-46FB-A890-A85A9EB16A2F}"/>
              </a:ext>
            </a:extLst>
          </p:cNvPr>
          <p:cNvSpPr txBox="1"/>
          <p:nvPr/>
        </p:nvSpPr>
        <p:spPr>
          <a:xfrm flipH="1">
            <a:off x="399426" y="3727493"/>
            <a:ext cx="570655" cy="794064"/>
          </a:xfrm>
          <a:prstGeom prst="rect">
            <a:avLst/>
          </a:prstGeom>
          <a:noFill/>
        </p:spPr>
        <p:txBody>
          <a:bodyPr wrap="square" lIns="182880" tIns="146304" rIns="182880" bIns="146304" rtlCol="0">
            <a:spAutoFit/>
          </a:bodyPr>
          <a:lstStyle/>
          <a:p>
            <a:pPr>
              <a:lnSpc>
                <a:spcPct val="90000"/>
              </a:lnSpc>
              <a:spcAft>
                <a:spcPts val="600"/>
              </a:spcAft>
            </a:pPr>
            <a:r>
              <a:rPr lang="fr-CA" sz="3600" dirty="0">
                <a:gradFill>
                  <a:gsLst>
                    <a:gs pos="2917">
                      <a:schemeClr val="tx1"/>
                    </a:gs>
                    <a:gs pos="30000">
                      <a:schemeClr val="tx1"/>
                    </a:gs>
                  </a:gsLst>
                  <a:lin ang="5400000" scaled="0"/>
                </a:gradFill>
              </a:rPr>
              <a:t>+</a:t>
            </a:r>
          </a:p>
        </p:txBody>
      </p:sp>
      <p:sp>
        <p:nvSpPr>
          <p:cNvPr id="6" name="Rectangle 5">
            <a:extLst>
              <a:ext uri="{FF2B5EF4-FFF2-40B4-BE49-F238E27FC236}">
                <a16:creationId xmlns:a16="http://schemas.microsoft.com/office/drawing/2014/main" id="{3028FCF3-74EB-4982-A458-54F38C7D5C0C}"/>
              </a:ext>
            </a:extLst>
          </p:cNvPr>
          <p:cNvSpPr/>
          <p:nvPr/>
        </p:nvSpPr>
        <p:spPr bwMode="auto">
          <a:xfrm>
            <a:off x="459944" y="4460600"/>
            <a:ext cx="9218506" cy="699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CA"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ZoneTexte 6">
            <a:extLst>
              <a:ext uri="{FF2B5EF4-FFF2-40B4-BE49-F238E27FC236}">
                <a16:creationId xmlns:a16="http://schemas.microsoft.com/office/drawing/2014/main" id="{1E20366C-3DDB-46DF-81DA-B5A0F05C2D6E}"/>
              </a:ext>
            </a:extLst>
          </p:cNvPr>
          <p:cNvSpPr txBox="1"/>
          <p:nvPr/>
        </p:nvSpPr>
        <p:spPr>
          <a:xfrm flipH="1">
            <a:off x="394790" y="4460599"/>
            <a:ext cx="570655" cy="794064"/>
          </a:xfrm>
          <a:prstGeom prst="rect">
            <a:avLst/>
          </a:prstGeom>
          <a:noFill/>
        </p:spPr>
        <p:txBody>
          <a:bodyPr wrap="square" lIns="182880" tIns="146304" rIns="182880" bIns="146304" rtlCol="0">
            <a:spAutoFit/>
          </a:bodyPr>
          <a:lstStyle/>
          <a:p>
            <a:pPr>
              <a:lnSpc>
                <a:spcPct val="90000"/>
              </a:lnSpc>
              <a:spcAft>
                <a:spcPts val="600"/>
              </a:spcAft>
            </a:pPr>
            <a:r>
              <a:rPr lang="fr-CA" sz="3600" dirty="0">
                <a:gradFill>
                  <a:gsLst>
                    <a:gs pos="2917">
                      <a:schemeClr val="tx1"/>
                    </a:gs>
                    <a:gs pos="30000">
                      <a:schemeClr val="tx1"/>
                    </a:gs>
                  </a:gsLst>
                  <a:lin ang="5400000" scaled="0"/>
                </a:gradFill>
              </a:rPr>
              <a:t>=</a:t>
            </a:r>
          </a:p>
        </p:txBody>
      </p:sp>
      <p:pic>
        <p:nvPicPr>
          <p:cNvPr id="8" name="Image 7">
            <a:extLst>
              <a:ext uri="{FF2B5EF4-FFF2-40B4-BE49-F238E27FC236}">
                <a16:creationId xmlns:a16="http://schemas.microsoft.com/office/drawing/2014/main" id="{BCF775C3-4961-42F4-BB71-4F7ECBBC49C8}"/>
              </a:ext>
            </a:extLst>
          </p:cNvPr>
          <p:cNvPicPr>
            <a:picLocks noChangeAspect="1"/>
          </p:cNvPicPr>
          <p:nvPr/>
        </p:nvPicPr>
        <p:blipFill>
          <a:blip r:embed="rId2"/>
          <a:stretch>
            <a:fillRect/>
          </a:stretch>
        </p:blipFill>
        <p:spPr>
          <a:xfrm>
            <a:off x="9172773" y="271345"/>
            <a:ext cx="2756943" cy="26488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202408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AD58818-365D-433E-A8EF-01D2EB7BF4C7}"/>
              </a:ext>
            </a:extLst>
          </p:cNvPr>
          <p:cNvSpPr>
            <a:spLocks noGrp="1"/>
          </p:cNvSpPr>
          <p:nvPr>
            <p:ph type="title"/>
          </p:nvPr>
        </p:nvSpPr>
        <p:spPr>
          <a:xfrm>
            <a:off x="269240" y="289511"/>
            <a:ext cx="11655840" cy="899665"/>
          </a:xfrm>
        </p:spPr>
        <p:txBody>
          <a:bodyPr/>
          <a:lstStyle/>
          <a:p>
            <a:r>
              <a:rPr lang="fr-CA" dirty="0"/>
              <a:t>Interfaces adaptées et intuitives</a:t>
            </a:r>
          </a:p>
        </p:txBody>
      </p:sp>
      <p:pic>
        <p:nvPicPr>
          <p:cNvPr id="5" name="Image 4">
            <a:extLst>
              <a:ext uri="{FF2B5EF4-FFF2-40B4-BE49-F238E27FC236}">
                <a16:creationId xmlns:a16="http://schemas.microsoft.com/office/drawing/2014/main" id="{B5A60E53-D893-4A5C-998F-B7710D057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9" y="1234556"/>
            <a:ext cx="2205637" cy="12310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 10">
            <a:extLst>
              <a:ext uri="{FF2B5EF4-FFF2-40B4-BE49-F238E27FC236}">
                <a16:creationId xmlns:a16="http://schemas.microsoft.com/office/drawing/2014/main" id="{D2E26B76-A21A-4EEB-B290-6A0782DB1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28" y="2653500"/>
            <a:ext cx="2188539" cy="1225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ZoneTexte 20">
            <a:extLst>
              <a:ext uri="{FF2B5EF4-FFF2-40B4-BE49-F238E27FC236}">
                <a16:creationId xmlns:a16="http://schemas.microsoft.com/office/drawing/2014/main" id="{B5990B74-6386-4A23-8C2A-8E00E3052125}"/>
              </a:ext>
            </a:extLst>
          </p:cNvPr>
          <p:cNvSpPr txBox="1"/>
          <p:nvPr/>
        </p:nvSpPr>
        <p:spPr>
          <a:xfrm>
            <a:off x="2946400" y="1484322"/>
            <a:ext cx="4618893" cy="627864"/>
          </a:xfrm>
          <a:prstGeom prst="rect">
            <a:avLst/>
          </a:prstGeom>
          <a:noFill/>
        </p:spPr>
        <p:txBody>
          <a:bodyPr wrap="none" lIns="182880" tIns="146304" rIns="182880" bIns="146304" rtlCol="0">
            <a:spAutoFit/>
          </a:bodyPr>
          <a:lstStyle/>
          <a:p>
            <a:pPr>
              <a:lnSpc>
                <a:spcPct val="90000"/>
              </a:lnSpc>
              <a:spcAft>
                <a:spcPts val="600"/>
              </a:spcAft>
            </a:pPr>
            <a:r>
              <a:rPr lang="fr-CA" sz="2400" dirty="0">
                <a:gradFill>
                  <a:gsLst>
                    <a:gs pos="2917">
                      <a:schemeClr val="tx1"/>
                    </a:gs>
                    <a:gs pos="30000">
                      <a:schemeClr val="tx1"/>
                    </a:gs>
                  </a:gsLst>
                  <a:lin ang="5400000" scaled="0"/>
                </a:gradFill>
                <a:latin typeface="+mj-lt"/>
              </a:rPr>
              <a:t>Optimales à toutes tailles d’écran</a:t>
            </a:r>
          </a:p>
        </p:txBody>
      </p:sp>
      <p:sp>
        <p:nvSpPr>
          <p:cNvPr id="24" name="ZoneTexte 23">
            <a:extLst>
              <a:ext uri="{FF2B5EF4-FFF2-40B4-BE49-F238E27FC236}">
                <a16:creationId xmlns:a16="http://schemas.microsoft.com/office/drawing/2014/main" id="{E6398837-AC0D-430B-8A15-786AB8E3EE63}"/>
              </a:ext>
            </a:extLst>
          </p:cNvPr>
          <p:cNvSpPr txBox="1"/>
          <p:nvPr/>
        </p:nvSpPr>
        <p:spPr>
          <a:xfrm>
            <a:off x="2946400" y="2952359"/>
            <a:ext cx="5718553" cy="627864"/>
          </a:xfrm>
          <a:prstGeom prst="rect">
            <a:avLst/>
          </a:prstGeom>
          <a:noFill/>
        </p:spPr>
        <p:txBody>
          <a:bodyPr wrap="none" lIns="182880" tIns="146304" rIns="182880" bIns="146304" rtlCol="0">
            <a:spAutoFit/>
          </a:bodyPr>
          <a:lstStyle/>
          <a:p>
            <a:pPr>
              <a:lnSpc>
                <a:spcPct val="90000"/>
              </a:lnSpc>
              <a:spcAft>
                <a:spcPts val="600"/>
              </a:spcAft>
            </a:pPr>
            <a:r>
              <a:rPr lang="fr-CA" sz="2400" dirty="0">
                <a:gradFill>
                  <a:gsLst>
                    <a:gs pos="2917">
                      <a:schemeClr val="tx1"/>
                    </a:gs>
                    <a:gs pos="30000">
                      <a:schemeClr val="tx1"/>
                    </a:gs>
                  </a:gsLst>
                  <a:lin ang="5400000" scaled="0"/>
                </a:gradFill>
                <a:latin typeface="+mj-lt"/>
              </a:rPr>
              <a:t>Optimiser les interactions avec l’utilisateur</a:t>
            </a:r>
          </a:p>
        </p:txBody>
      </p:sp>
      <p:pic>
        <p:nvPicPr>
          <p:cNvPr id="12" name="Image 11">
            <a:extLst>
              <a:ext uri="{FF2B5EF4-FFF2-40B4-BE49-F238E27FC236}">
                <a16:creationId xmlns:a16="http://schemas.microsoft.com/office/drawing/2014/main" id="{E6BEBA42-25D2-404B-A8AE-3D080D110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728" y="4054594"/>
            <a:ext cx="2205637" cy="1235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ZoneTexte 12">
            <a:extLst>
              <a:ext uri="{FF2B5EF4-FFF2-40B4-BE49-F238E27FC236}">
                <a16:creationId xmlns:a16="http://schemas.microsoft.com/office/drawing/2014/main" id="{4BCCA5BE-F785-4830-8266-72E6697F0FA6}"/>
              </a:ext>
            </a:extLst>
          </p:cNvPr>
          <p:cNvSpPr txBox="1"/>
          <p:nvPr/>
        </p:nvSpPr>
        <p:spPr>
          <a:xfrm>
            <a:off x="2946400" y="4358301"/>
            <a:ext cx="5160965" cy="627864"/>
          </a:xfrm>
          <a:prstGeom prst="rect">
            <a:avLst/>
          </a:prstGeom>
          <a:noFill/>
        </p:spPr>
        <p:txBody>
          <a:bodyPr wrap="none" lIns="182880" tIns="146304" rIns="182880" bIns="146304" rtlCol="0">
            <a:spAutoFit/>
          </a:bodyPr>
          <a:lstStyle/>
          <a:p>
            <a:pPr>
              <a:lnSpc>
                <a:spcPct val="90000"/>
              </a:lnSpc>
              <a:spcAft>
                <a:spcPts val="600"/>
              </a:spcAft>
            </a:pPr>
            <a:r>
              <a:rPr lang="fr-CA" sz="2400" dirty="0">
                <a:gradFill>
                  <a:gsLst>
                    <a:gs pos="2917">
                      <a:schemeClr val="tx1"/>
                    </a:gs>
                    <a:gs pos="30000">
                      <a:schemeClr val="tx1"/>
                    </a:gs>
                  </a:gsLst>
                  <a:lin ang="5400000" scaled="0"/>
                </a:gradFill>
                <a:latin typeface="+mj-lt"/>
              </a:rPr>
              <a:t>Navigation, Commandes &amp; Contrôles</a:t>
            </a:r>
          </a:p>
        </p:txBody>
      </p:sp>
      <p:pic>
        <p:nvPicPr>
          <p:cNvPr id="14" name="Image 13">
            <a:extLst>
              <a:ext uri="{FF2B5EF4-FFF2-40B4-BE49-F238E27FC236}">
                <a16:creationId xmlns:a16="http://schemas.microsoft.com/office/drawing/2014/main" id="{E552B6EB-DFBF-44E1-9A3B-AC43E7111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728" y="5465385"/>
            <a:ext cx="2205637" cy="1198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ZoneTexte 14">
            <a:extLst>
              <a:ext uri="{FF2B5EF4-FFF2-40B4-BE49-F238E27FC236}">
                <a16:creationId xmlns:a16="http://schemas.microsoft.com/office/drawing/2014/main" id="{83C780AB-7553-4188-A342-623A993D6836}"/>
              </a:ext>
            </a:extLst>
          </p:cNvPr>
          <p:cNvSpPr txBox="1"/>
          <p:nvPr/>
        </p:nvSpPr>
        <p:spPr>
          <a:xfrm>
            <a:off x="2946400" y="5750837"/>
            <a:ext cx="1901803" cy="627864"/>
          </a:xfrm>
          <a:prstGeom prst="rect">
            <a:avLst/>
          </a:prstGeom>
          <a:noFill/>
        </p:spPr>
        <p:txBody>
          <a:bodyPr wrap="none" lIns="182880" tIns="146304" rIns="182880" bIns="146304" rtlCol="0">
            <a:spAutoFit/>
          </a:bodyPr>
          <a:lstStyle/>
          <a:p>
            <a:pPr>
              <a:lnSpc>
                <a:spcPct val="90000"/>
              </a:lnSpc>
              <a:spcAft>
                <a:spcPts val="600"/>
              </a:spcAft>
            </a:pPr>
            <a:r>
              <a:rPr lang="fr-CA" sz="2400" dirty="0">
                <a:gradFill>
                  <a:gsLst>
                    <a:gs pos="2917">
                      <a:schemeClr val="tx1"/>
                    </a:gs>
                    <a:gs pos="30000">
                      <a:schemeClr val="tx1"/>
                    </a:gs>
                  </a:gsLst>
                  <a:lin ang="5400000" scaled="0"/>
                </a:gradFill>
                <a:latin typeface="+mj-lt"/>
              </a:rPr>
              <a:t>Accessibilité</a:t>
            </a:r>
          </a:p>
        </p:txBody>
      </p:sp>
    </p:spTree>
    <p:extLst>
      <p:ext uri="{BB962C8B-B14F-4D97-AF65-F5344CB8AC3E}">
        <p14:creationId xmlns:p14="http://schemas.microsoft.com/office/powerpoint/2010/main" val="23289493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AD58818-365D-433E-A8EF-01D2EB7BF4C7}"/>
              </a:ext>
            </a:extLst>
          </p:cNvPr>
          <p:cNvSpPr>
            <a:spLocks noGrp="1"/>
          </p:cNvSpPr>
          <p:nvPr>
            <p:ph type="title"/>
          </p:nvPr>
        </p:nvSpPr>
        <p:spPr/>
        <p:txBody>
          <a:bodyPr/>
          <a:lstStyle/>
          <a:p>
            <a:r>
              <a:rPr lang="fr-CA" dirty="0"/>
              <a:t>Interfaces immersives</a:t>
            </a:r>
          </a:p>
        </p:txBody>
      </p:sp>
      <p:sp>
        <p:nvSpPr>
          <p:cNvPr id="12" name="ZoneTexte 11">
            <a:extLst>
              <a:ext uri="{FF2B5EF4-FFF2-40B4-BE49-F238E27FC236}">
                <a16:creationId xmlns:a16="http://schemas.microsoft.com/office/drawing/2014/main" id="{AA8F5C50-3D88-47CA-BEBC-53832644F5E2}"/>
              </a:ext>
            </a:extLst>
          </p:cNvPr>
          <p:cNvSpPr txBox="1"/>
          <p:nvPr/>
        </p:nvSpPr>
        <p:spPr>
          <a:xfrm>
            <a:off x="2946400" y="1484322"/>
            <a:ext cx="4493346" cy="627864"/>
          </a:xfrm>
          <a:prstGeom prst="rect">
            <a:avLst/>
          </a:prstGeom>
          <a:noFill/>
        </p:spPr>
        <p:txBody>
          <a:bodyPr wrap="none" lIns="182880" tIns="146304" rIns="182880" bIns="146304" rtlCol="0">
            <a:spAutoFit/>
          </a:bodyPr>
          <a:lstStyle/>
          <a:p>
            <a:pPr>
              <a:lnSpc>
                <a:spcPct val="90000"/>
              </a:lnSpc>
              <a:spcAft>
                <a:spcPts val="600"/>
              </a:spcAft>
            </a:pPr>
            <a:r>
              <a:rPr lang="fr-CA" sz="2400" dirty="0">
                <a:gradFill>
                  <a:gsLst>
                    <a:gs pos="2917">
                      <a:schemeClr val="tx1"/>
                    </a:gs>
                    <a:gs pos="30000">
                      <a:schemeClr val="tx1"/>
                    </a:gs>
                  </a:gsLst>
                  <a:lin ang="5400000" scaled="0"/>
                </a:gradFill>
                <a:latin typeface="+mj-lt"/>
              </a:rPr>
              <a:t>Attirer l’attention avec </a:t>
            </a:r>
            <a:r>
              <a:rPr lang="fr-CA" sz="2400" b="1" dirty="0">
                <a:gradFill>
                  <a:gsLst>
                    <a:gs pos="2917">
                      <a:schemeClr val="tx1"/>
                    </a:gs>
                    <a:gs pos="30000">
                      <a:schemeClr val="tx1"/>
                    </a:gs>
                  </a:gsLst>
                  <a:lin ang="5400000" scaled="0"/>
                </a:gradFill>
                <a:latin typeface="+mj-lt"/>
              </a:rPr>
              <a:t>la lumière</a:t>
            </a:r>
          </a:p>
        </p:txBody>
      </p:sp>
      <p:sp>
        <p:nvSpPr>
          <p:cNvPr id="13" name="ZoneTexte 12">
            <a:extLst>
              <a:ext uri="{FF2B5EF4-FFF2-40B4-BE49-F238E27FC236}">
                <a16:creationId xmlns:a16="http://schemas.microsoft.com/office/drawing/2014/main" id="{6DAD6407-E812-4C6C-AA8A-78E3EBF47630}"/>
              </a:ext>
            </a:extLst>
          </p:cNvPr>
          <p:cNvSpPr txBox="1"/>
          <p:nvPr/>
        </p:nvSpPr>
        <p:spPr>
          <a:xfrm>
            <a:off x="2946400" y="2907866"/>
            <a:ext cx="6998711" cy="627864"/>
          </a:xfrm>
          <a:prstGeom prst="rect">
            <a:avLst/>
          </a:prstGeom>
          <a:noFill/>
        </p:spPr>
        <p:txBody>
          <a:bodyPr wrap="none" lIns="182880" tIns="146304" rIns="182880" bIns="146304" rtlCol="0">
            <a:spAutoFit/>
          </a:bodyPr>
          <a:lstStyle/>
          <a:p>
            <a:pPr>
              <a:lnSpc>
                <a:spcPct val="90000"/>
              </a:lnSpc>
              <a:spcAft>
                <a:spcPts val="600"/>
              </a:spcAft>
            </a:pPr>
            <a:r>
              <a:rPr lang="fr-CA" sz="2400" dirty="0">
                <a:gradFill>
                  <a:gsLst>
                    <a:gs pos="2917">
                      <a:schemeClr val="tx1"/>
                    </a:gs>
                    <a:gs pos="30000">
                      <a:schemeClr val="tx1"/>
                    </a:gs>
                  </a:gsLst>
                  <a:lin ang="5400000" scaled="0"/>
                </a:gradFill>
                <a:latin typeface="+mj-lt"/>
              </a:rPr>
              <a:t>Présenter l’information en jouant sur </a:t>
            </a:r>
            <a:r>
              <a:rPr lang="fr-CA" sz="2400" b="1" dirty="0">
                <a:gradFill>
                  <a:gsLst>
                    <a:gs pos="2917">
                      <a:schemeClr val="tx1"/>
                    </a:gs>
                    <a:gs pos="30000">
                      <a:schemeClr val="tx1"/>
                    </a:gs>
                  </a:gsLst>
                  <a:lin ang="5400000" scaled="0"/>
                </a:gradFill>
                <a:latin typeface="+mj-lt"/>
              </a:rPr>
              <a:t>la profondeur</a:t>
            </a:r>
          </a:p>
        </p:txBody>
      </p:sp>
      <p:sp>
        <p:nvSpPr>
          <p:cNvPr id="15" name="ZoneTexte 14">
            <a:extLst>
              <a:ext uri="{FF2B5EF4-FFF2-40B4-BE49-F238E27FC236}">
                <a16:creationId xmlns:a16="http://schemas.microsoft.com/office/drawing/2014/main" id="{E048C23F-6558-410D-ACCF-4ABEF97B6057}"/>
              </a:ext>
            </a:extLst>
          </p:cNvPr>
          <p:cNvSpPr txBox="1"/>
          <p:nvPr/>
        </p:nvSpPr>
        <p:spPr>
          <a:xfrm>
            <a:off x="2946400" y="4246157"/>
            <a:ext cx="7180492" cy="627864"/>
          </a:xfrm>
          <a:prstGeom prst="rect">
            <a:avLst/>
          </a:prstGeom>
          <a:noFill/>
        </p:spPr>
        <p:txBody>
          <a:bodyPr wrap="none" lIns="182880" tIns="146304" rIns="182880" bIns="146304" rtlCol="0">
            <a:spAutoFit/>
          </a:bodyPr>
          <a:lstStyle/>
          <a:p>
            <a:pPr>
              <a:lnSpc>
                <a:spcPct val="90000"/>
              </a:lnSpc>
              <a:spcAft>
                <a:spcPts val="600"/>
              </a:spcAft>
            </a:pPr>
            <a:r>
              <a:rPr lang="fr-CA" sz="2400" dirty="0">
                <a:gradFill>
                  <a:gsLst>
                    <a:gs pos="2917">
                      <a:schemeClr val="tx1"/>
                    </a:gs>
                    <a:gs pos="30000">
                      <a:schemeClr val="tx1"/>
                    </a:gs>
                  </a:gsLst>
                  <a:lin ang="5400000" scaled="0"/>
                </a:gradFill>
                <a:latin typeface="+mj-lt"/>
              </a:rPr>
              <a:t>Maintenir le contexte avec les </a:t>
            </a:r>
            <a:r>
              <a:rPr lang="fr-CA" sz="2400" b="1" dirty="0">
                <a:gradFill>
                  <a:gsLst>
                    <a:gs pos="2917">
                      <a:schemeClr val="tx1"/>
                    </a:gs>
                    <a:gs pos="30000">
                      <a:schemeClr val="tx1"/>
                    </a:gs>
                  </a:gsLst>
                  <a:lin ang="5400000" scaled="0"/>
                </a:gradFill>
                <a:latin typeface="+mj-lt"/>
              </a:rPr>
              <a:t>animations connectées</a:t>
            </a:r>
          </a:p>
        </p:txBody>
      </p:sp>
      <p:sp>
        <p:nvSpPr>
          <p:cNvPr id="17" name="ZoneTexte 16">
            <a:extLst>
              <a:ext uri="{FF2B5EF4-FFF2-40B4-BE49-F238E27FC236}">
                <a16:creationId xmlns:a16="http://schemas.microsoft.com/office/drawing/2014/main" id="{2791731A-6FDB-4306-B2E8-71E4DB382611}"/>
              </a:ext>
            </a:extLst>
          </p:cNvPr>
          <p:cNvSpPr txBox="1"/>
          <p:nvPr/>
        </p:nvSpPr>
        <p:spPr>
          <a:xfrm>
            <a:off x="2946400" y="5654064"/>
            <a:ext cx="7870360" cy="627864"/>
          </a:xfrm>
          <a:prstGeom prst="rect">
            <a:avLst/>
          </a:prstGeom>
          <a:noFill/>
        </p:spPr>
        <p:txBody>
          <a:bodyPr wrap="none" lIns="182880" tIns="146304" rIns="182880" bIns="146304" rtlCol="0">
            <a:spAutoFit/>
          </a:bodyPr>
          <a:lstStyle/>
          <a:p>
            <a:pPr>
              <a:lnSpc>
                <a:spcPct val="90000"/>
              </a:lnSpc>
              <a:spcAft>
                <a:spcPts val="600"/>
              </a:spcAft>
            </a:pPr>
            <a:r>
              <a:rPr lang="fr-CA" sz="2400" dirty="0">
                <a:gradFill>
                  <a:gsLst>
                    <a:gs pos="2917">
                      <a:schemeClr val="tx1"/>
                    </a:gs>
                    <a:gs pos="30000">
                      <a:schemeClr val="tx1"/>
                    </a:gs>
                  </a:gsLst>
                  <a:lin ang="5400000" scaled="0"/>
                </a:gradFill>
                <a:latin typeface="+mj-lt"/>
              </a:rPr>
              <a:t>La </a:t>
            </a:r>
            <a:r>
              <a:rPr lang="fr-CA" sz="2400" b="1" dirty="0">
                <a:gradFill>
                  <a:gsLst>
                    <a:gs pos="2917">
                      <a:schemeClr val="tx1"/>
                    </a:gs>
                    <a:gs pos="30000">
                      <a:schemeClr val="tx1"/>
                    </a:gs>
                  </a:gsLst>
                  <a:lin ang="5400000" scaled="0"/>
                </a:gradFill>
                <a:latin typeface="+mj-lt"/>
              </a:rPr>
              <a:t>texture matérielle </a:t>
            </a:r>
            <a:r>
              <a:rPr lang="fr-CA" sz="2400" dirty="0">
                <a:gradFill>
                  <a:gsLst>
                    <a:gs pos="2917">
                      <a:schemeClr val="tx1"/>
                    </a:gs>
                    <a:gs pos="30000">
                      <a:schemeClr val="tx1"/>
                    </a:gs>
                  </a:gsLst>
                  <a:lin ang="5400000" scaled="0"/>
                </a:gradFill>
                <a:latin typeface="+mj-lt"/>
              </a:rPr>
              <a:t>invite à toucher et utiliser l’application</a:t>
            </a:r>
          </a:p>
        </p:txBody>
      </p:sp>
      <p:pic>
        <p:nvPicPr>
          <p:cNvPr id="4" name="Image 3">
            <a:extLst>
              <a:ext uri="{FF2B5EF4-FFF2-40B4-BE49-F238E27FC236}">
                <a16:creationId xmlns:a16="http://schemas.microsoft.com/office/drawing/2014/main" id="{A24BB81E-9F7B-4CCC-8A5C-C1804FED5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 y="1094234"/>
            <a:ext cx="2200062" cy="1408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5">
            <a:extLst>
              <a:ext uri="{FF2B5EF4-FFF2-40B4-BE49-F238E27FC236}">
                <a16:creationId xmlns:a16="http://schemas.microsoft.com/office/drawing/2014/main" id="{83A7CBE4-42C5-47CB-8713-4D2EAB8E83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78" y="2671782"/>
            <a:ext cx="2200063" cy="110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 7">
            <a:extLst>
              <a:ext uri="{FF2B5EF4-FFF2-40B4-BE49-F238E27FC236}">
                <a16:creationId xmlns:a16="http://schemas.microsoft.com/office/drawing/2014/main" id="{DB5997A5-D2C6-4B4E-9D12-19E155327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878" y="3941322"/>
            <a:ext cx="2200063" cy="12375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 9">
            <a:extLst>
              <a:ext uri="{FF2B5EF4-FFF2-40B4-BE49-F238E27FC236}">
                <a16:creationId xmlns:a16="http://schemas.microsoft.com/office/drawing/2014/main" id="{2509F0D0-7D7C-4EE6-8938-BCDF01D8C4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807" y="5348365"/>
            <a:ext cx="2203134" cy="1239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9263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5E9858F-9A28-4399-9D34-324FF5FCBB31}"/>
              </a:ext>
            </a:extLst>
          </p:cNvPr>
          <p:cNvSpPr>
            <a:spLocks noGrp="1"/>
          </p:cNvSpPr>
          <p:nvPr>
            <p:ph type="body" sz="quarter" idx="10"/>
          </p:nvPr>
        </p:nvSpPr>
        <p:spPr>
          <a:xfrm>
            <a:off x="269240" y="1376970"/>
            <a:ext cx="11653523" cy="3913572"/>
          </a:xfrm>
        </p:spPr>
        <p:txBody>
          <a:bodyPr/>
          <a:lstStyle/>
          <a:p>
            <a:r>
              <a:rPr lang="fr-CA" dirty="0"/>
              <a:t>Fluent Design est implanté au cœur de UWP</a:t>
            </a:r>
          </a:p>
          <a:p>
            <a:pPr lvl="1"/>
            <a:r>
              <a:rPr lang="fr-CA" dirty="0"/>
              <a:t>Beaucoup de fonctionnalités sont ambiantes (pas de code nécessaire)</a:t>
            </a:r>
          </a:p>
          <a:p>
            <a:r>
              <a:rPr lang="fr-CA" dirty="0"/>
              <a:t>Le langage utilisé est XAML</a:t>
            </a:r>
          </a:p>
          <a:p>
            <a:pPr lvl="1"/>
            <a:r>
              <a:rPr lang="fr-CA" dirty="0"/>
              <a:t>Capitalise sur les compétences WPF</a:t>
            </a:r>
          </a:p>
          <a:p>
            <a:r>
              <a:rPr lang="fr-CA" dirty="0"/>
              <a:t>Basé sur le patron </a:t>
            </a:r>
            <a:r>
              <a:rPr lang="fr-CA" b="1" dirty="0"/>
              <a:t>M</a:t>
            </a:r>
            <a:r>
              <a:rPr lang="fr-CA" dirty="0"/>
              <a:t>odel-</a:t>
            </a:r>
            <a:r>
              <a:rPr lang="fr-CA" b="1" dirty="0" err="1"/>
              <a:t>V</a:t>
            </a:r>
            <a:r>
              <a:rPr lang="fr-CA" dirty="0" err="1"/>
              <a:t>iew</a:t>
            </a:r>
            <a:r>
              <a:rPr lang="fr-CA" dirty="0"/>
              <a:t>-</a:t>
            </a:r>
            <a:r>
              <a:rPr lang="fr-CA" b="1" dirty="0" err="1"/>
              <a:t>V</a:t>
            </a:r>
            <a:r>
              <a:rPr lang="fr-CA" dirty="0" err="1"/>
              <a:t>iew</a:t>
            </a:r>
            <a:r>
              <a:rPr lang="fr-CA" b="1" dirty="0" err="1"/>
              <a:t>M</a:t>
            </a:r>
            <a:r>
              <a:rPr lang="fr-CA" dirty="0" err="1"/>
              <a:t>odel</a:t>
            </a:r>
            <a:r>
              <a:rPr lang="fr-CA" dirty="0"/>
              <a:t> (MVVM)</a:t>
            </a:r>
          </a:p>
          <a:p>
            <a:pPr lvl="1"/>
            <a:r>
              <a:rPr lang="fr-CA" dirty="0"/>
              <a:t>Librairies populaires: MVVM Light et </a:t>
            </a:r>
            <a:r>
              <a:rPr lang="fr-CA" dirty="0" err="1"/>
              <a:t>Caliburn.Micro</a:t>
            </a:r>
            <a:r>
              <a:rPr lang="fr-CA" dirty="0"/>
              <a:t> </a:t>
            </a:r>
          </a:p>
          <a:p>
            <a:r>
              <a:rPr lang="fr-CA" dirty="0"/>
              <a:t>Documentation et guidelines de qualité</a:t>
            </a:r>
          </a:p>
        </p:txBody>
      </p:sp>
      <p:sp>
        <p:nvSpPr>
          <p:cNvPr id="3" name="Titre 2">
            <a:extLst>
              <a:ext uri="{FF2B5EF4-FFF2-40B4-BE49-F238E27FC236}">
                <a16:creationId xmlns:a16="http://schemas.microsoft.com/office/drawing/2014/main" id="{2416D51A-2465-4465-9E8F-812DAD2F9FC9}"/>
              </a:ext>
            </a:extLst>
          </p:cNvPr>
          <p:cNvSpPr>
            <a:spLocks noGrp="1"/>
          </p:cNvSpPr>
          <p:nvPr>
            <p:ph type="title"/>
          </p:nvPr>
        </p:nvSpPr>
        <p:spPr/>
        <p:txBody>
          <a:bodyPr/>
          <a:lstStyle/>
          <a:p>
            <a:r>
              <a:rPr lang="fr-CA" dirty="0"/>
              <a:t>Fluent Design et UWP</a:t>
            </a:r>
          </a:p>
        </p:txBody>
      </p:sp>
    </p:spTree>
    <p:extLst>
      <p:ext uri="{BB962C8B-B14F-4D97-AF65-F5344CB8AC3E}">
        <p14:creationId xmlns:p14="http://schemas.microsoft.com/office/powerpoint/2010/main" val="32187235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160A5E9-6D33-49C5-BF51-10FE5A6E765D}"/>
              </a:ext>
            </a:extLst>
          </p:cNvPr>
          <p:cNvSpPr>
            <a:spLocks noGrp="1"/>
          </p:cNvSpPr>
          <p:nvPr>
            <p:ph type="body" sz="quarter" idx="10"/>
          </p:nvPr>
        </p:nvSpPr>
        <p:spPr>
          <a:xfrm>
            <a:off x="269239" y="1189177"/>
            <a:ext cx="11653523" cy="4776436"/>
          </a:xfrm>
        </p:spPr>
        <p:txBody>
          <a:bodyPr/>
          <a:lstStyle/>
          <a:p>
            <a:r>
              <a:rPr lang="fr-CA" dirty="0"/>
              <a:t>Compilées en .NET Native après installation du store</a:t>
            </a:r>
          </a:p>
          <a:p>
            <a:pPr lvl="1"/>
            <a:r>
              <a:rPr lang="fr-CA" dirty="0"/>
              <a:t>Démarrent et s’exécutent plus rapidement</a:t>
            </a:r>
          </a:p>
          <a:p>
            <a:r>
              <a:rPr lang="fr-CA" dirty="0"/>
              <a:t>Ne fonctionnent que sous Windows 10</a:t>
            </a:r>
          </a:p>
          <a:p>
            <a:r>
              <a:rPr lang="fr-CA" dirty="0"/>
              <a:t>Le XAML de UWP est moins riche que celui de WPF</a:t>
            </a:r>
            <a:endParaRPr lang="fr-CA" b="1" dirty="0"/>
          </a:p>
          <a:p>
            <a:r>
              <a:rPr lang="fr-CA" dirty="0"/>
              <a:t>Microsoft modernise des applications clés</a:t>
            </a:r>
          </a:p>
          <a:p>
            <a:pPr lvl="2"/>
            <a:r>
              <a:rPr lang="fr-CA" dirty="0"/>
              <a:t>Dans Windows: Mail &amp; </a:t>
            </a:r>
            <a:r>
              <a:rPr lang="fr-CA" dirty="0" err="1"/>
              <a:t>Calendar</a:t>
            </a:r>
            <a:r>
              <a:rPr lang="fr-CA" dirty="0"/>
              <a:t>, Paint 3D, Windows Settings, Edge, etc.</a:t>
            </a:r>
          </a:p>
          <a:p>
            <a:pPr lvl="2"/>
            <a:r>
              <a:rPr lang="fr-CA" dirty="0"/>
              <a:t>La prochaine version de la suite Office, One Note</a:t>
            </a:r>
          </a:p>
          <a:p>
            <a:r>
              <a:rPr lang="fr-CA" dirty="0"/>
              <a:t>UWP plus séduisant pour les entreprises</a:t>
            </a:r>
          </a:p>
          <a:p>
            <a:pPr lvl="2"/>
            <a:r>
              <a:rPr lang="fr-CA" dirty="0"/>
              <a:t>Nouveaux contrôles, provider SQL Serveur, </a:t>
            </a:r>
            <a:r>
              <a:rPr lang="fr-CA" dirty="0" err="1"/>
              <a:t>Branding</a:t>
            </a:r>
            <a:r>
              <a:rPr lang="fr-CA" dirty="0"/>
              <a:t>, Input validation …</a:t>
            </a:r>
          </a:p>
        </p:txBody>
      </p:sp>
      <p:sp>
        <p:nvSpPr>
          <p:cNvPr id="3" name="Titre 2">
            <a:extLst>
              <a:ext uri="{FF2B5EF4-FFF2-40B4-BE49-F238E27FC236}">
                <a16:creationId xmlns:a16="http://schemas.microsoft.com/office/drawing/2014/main" id="{36E3F334-AFA6-4AC8-B244-90F19AFBAB10}"/>
              </a:ext>
            </a:extLst>
          </p:cNvPr>
          <p:cNvSpPr>
            <a:spLocks noGrp="1"/>
          </p:cNvSpPr>
          <p:nvPr>
            <p:ph type="title"/>
          </p:nvPr>
        </p:nvSpPr>
        <p:spPr/>
        <p:txBody>
          <a:bodyPr/>
          <a:lstStyle/>
          <a:p>
            <a:r>
              <a:rPr lang="fr-CA" dirty="0"/>
              <a:t>Bon à savoir à propos des apps UWP</a:t>
            </a:r>
          </a:p>
        </p:txBody>
      </p:sp>
    </p:spTree>
    <p:extLst>
      <p:ext uri="{BB962C8B-B14F-4D97-AF65-F5344CB8AC3E}">
        <p14:creationId xmlns:p14="http://schemas.microsoft.com/office/powerpoint/2010/main" val="1216858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e 37">
            <a:extLst>
              <a:ext uri="{FF2B5EF4-FFF2-40B4-BE49-F238E27FC236}">
                <a16:creationId xmlns:a16="http://schemas.microsoft.com/office/drawing/2014/main" id="{BD2FB988-54BD-4683-9257-20A5A59FDB54}"/>
              </a:ext>
            </a:extLst>
          </p:cNvPr>
          <p:cNvGrpSpPr/>
          <p:nvPr/>
        </p:nvGrpSpPr>
        <p:grpSpPr>
          <a:xfrm>
            <a:off x="1252007" y="966808"/>
            <a:ext cx="9687986" cy="2125471"/>
            <a:chOff x="699989" y="1806913"/>
            <a:chExt cx="9687986" cy="2125471"/>
          </a:xfrm>
        </p:grpSpPr>
        <p:sp>
          <p:nvSpPr>
            <p:cNvPr id="22" name="Rectangle 21">
              <a:extLst>
                <a:ext uri="{FF2B5EF4-FFF2-40B4-BE49-F238E27FC236}">
                  <a16:creationId xmlns:a16="http://schemas.microsoft.com/office/drawing/2014/main" id="{2E1CDB68-FB44-4C8F-A9CD-B89A751A1EAE}"/>
                </a:ext>
              </a:extLst>
            </p:cNvPr>
            <p:cNvSpPr/>
            <p:nvPr/>
          </p:nvSpPr>
          <p:spPr>
            <a:xfrm>
              <a:off x="699989" y="1806913"/>
              <a:ext cx="9687986" cy="212547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pic>
          <p:nvPicPr>
            <p:cNvPr id="24" name="Image 23">
              <a:extLst>
                <a:ext uri="{FF2B5EF4-FFF2-40B4-BE49-F238E27FC236}">
                  <a16:creationId xmlns:a16="http://schemas.microsoft.com/office/drawing/2014/main" id="{D166C348-3D50-4CB2-8046-0C2252A92A24}"/>
                </a:ext>
              </a:extLst>
            </p:cNvPr>
            <p:cNvPicPr>
              <a:picLocks noChangeAspect="1"/>
            </p:cNvPicPr>
            <p:nvPr/>
          </p:nvPicPr>
          <p:blipFill rotWithShape="1">
            <a:blip r:embed="rId3"/>
            <a:srcRect t="11070" b="11070"/>
            <a:stretch/>
          </p:blipFill>
          <p:spPr>
            <a:xfrm>
              <a:off x="909951" y="2012700"/>
              <a:ext cx="1748677" cy="1748677"/>
            </a:xfrm>
            <a:prstGeom prst="roundRect">
              <a:avLst>
                <a:gd name="adj" fmla="val 4167"/>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pic>
        <p:sp>
          <p:nvSpPr>
            <p:cNvPr id="25" name="Rectangle 24">
              <a:extLst>
                <a:ext uri="{FF2B5EF4-FFF2-40B4-BE49-F238E27FC236}">
                  <a16:creationId xmlns:a16="http://schemas.microsoft.com/office/drawing/2014/main" id="{CF676663-6794-4F2C-A070-72B2F375836E}"/>
                </a:ext>
              </a:extLst>
            </p:cNvPr>
            <p:cNvSpPr/>
            <p:nvPr/>
          </p:nvSpPr>
          <p:spPr>
            <a:xfrm>
              <a:off x="2993845" y="1849735"/>
              <a:ext cx="5310236" cy="92333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lIns="91440" tIns="45720" rIns="91440" bIns="45720">
              <a:spAutoFit/>
            </a:bodyPr>
            <a:lstStyle/>
            <a:p>
              <a:pPr algn="ctr"/>
              <a:r>
                <a:rPr lang="fr-FR" sz="5400" b="0" cap="none" spc="0" dirty="0">
                  <a:ln w="0"/>
                  <a:effectLst>
                    <a:outerShdw blurRad="38100" dist="25400" dir="5400000" algn="ctr" rotWithShape="0">
                      <a:srgbClr val="6E747A">
                        <a:alpha val="43000"/>
                      </a:srgbClr>
                    </a:outerShdw>
                  </a:effectLst>
                </a:rPr>
                <a:t>Christophe </a:t>
              </a:r>
              <a:r>
                <a:rPr lang="fr-FR" sz="5400" b="0" cap="none" spc="0" dirty="0" err="1">
                  <a:ln w="0"/>
                  <a:effectLst>
                    <a:outerShdw blurRad="38100" dist="25400" dir="5400000" algn="ctr" rotWithShape="0">
                      <a:srgbClr val="6E747A">
                        <a:alpha val="43000"/>
                      </a:srgbClr>
                    </a:outerShdw>
                  </a:effectLst>
                </a:rPr>
                <a:t>Lavalle</a:t>
              </a:r>
              <a:endParaRPr lang="fr-FR" sz="5400" b="0" cap="none" spc="0" dirty="0">
                <a:ln w="0"/>
                <a:effectLst>
                  <a:outerShdw blurRad="38100" dist="25400" dir="5400000" algn="ctr" rotWithShape="0">
                    <a:srgbClr val="6E747A">
                      <a:alpha val="43000"/>
                    </a:srgbClr>
                  </a:outerShdw>
                </a:effectLst>
              </a:endParaRPr>
            </a:p>
          </p:txBody>
        </p:sp>
        <p:pic>
          <p:nvPicPr>
            <p:cNvPr id="26" name="Image 25">
              <a:extLst>
                <a:ext uri="{FF2B5EF4-FFF2-40B4-BE49-F238E27FC236}">
                  <a16:creationId xmlns:a16="http://schemas.microsoft.com/office/drawing/2014/main" id="{54B9C79C-F6C1-4701-A4B8-3821FE16B369}"/>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873499" y="2737343"/>
              <a:ext cx="498567" cy="498567"/>
            </a:xfrm>
            <a:prstGeom prst="rect">
              <a:avLst/>
            </a:prstGeom>
            <a:noFill/>
            <a:ln>
              <a:noFill/>
            </a:ln>
          </p:spPr>
          <p:style>
            <a:lnRef idx="0">
              <a:scrgbClr r="0" g="0" b="0"/>
            </a:lnRef>
            <a:fillRef idx="0">
              <a:scrgbClr r="0" g="0" b="0"/>
            </a:fillRef>
            <a:effectRef idx="0">
              <a:scrgbClr r="0" g="0" b="0"/>
            </a:effectRef>
            <a:fontRef idx="minor">
              <a:schemeClr val="lt1"/>
            </a:fontRef>
          </p:style>
        </p:pic>
        <p:pic>
          <p:nvPicPr>
            <p:cNvPr id="27" name="Image 26">
              <a:extLst>
                <a:ext uri="{FF2B5EF4-FFF2-40B4-BE49-F238E27FC236}">
                  <a16:creationId xmlns:a16="http://schemas.microsoft.com/office/drawing/2014/main" id="{13EC79BA-DF05-4EAA-BAD4-9B59F6DEDF81}"/>
                </a:ext>
              </a:extLst>
            </p:cNvPr>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873498" y="3268590"/>
              <a:ext cx="498568" cy="498568"/>
            </a:xfrm>
            <a:prstGeom prst="rect">
              <a:avLst/>
            </a:prstGeom>
            <a:noFill/>
            <a:ln>
              <a:noFill/>
            </a:ln>
          </p:spPr>
          <p:style>
            <a:lnRef idx="0">
              <a:scrgbClr r="0" g="0" b="0"/>
            </a:lnRef>
            <a:fillRef idx="0">
              <a:scrgbClr r="0" g="0" b="0"/>
            </a:fillRef>
            <a:effectRef idx="0">
              <a:scrgbClr r="0" g="0" b="0"/>
            </a:effectRef>
            <a:fontRef idx="minor">
              <a:schemeClr val="lt1"/>
            </a:fontRef>
          </p:style>
        </p:pic>
        <p:sp>
          <p:nvSpPr>
            <p:cNvPr id="28" name="ZoneTexte 27">
              <a:extLst>
                <a:ext uri="{FF2B5EF4-FFF2-40B4-BE49-F238E27FC236}">
                  <a16:creationId xmlns:a16="http://schemas.microsoft.com/office/drawing/2014/main" id="{7CF202F1-FF39-4808-AF0A-41B238E75946}"/>
                </a:ext>
              </a:extLst>
            </p:cNvPr>
            <p:cNvSpPr txBox="1"/>
            <p:nvPr/>
          </p:nvSpPr>
          <p:spPr>
            <a:xfrm>
              <a:off x="3440853" y="2785043"/>
              <a:ext cx="2106282" cy="40011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rtlCol="0">
              <a:spAutoFit/>
            </a:bodyPr>
            <a:lstStyle/>
            <a:p>
              <a:r>
                <a:rPr lang="fr-CA" sz="2000" dirty="0">
                  <a:solidFill>
                    <a:schemeClr val="bg1"/>
                  </a:solidFill>
                </a:rPr>
                <a:t> @</a:t>
              </a:r>
              <a:r>
                <a:rPr lang="fr-CA" sz="2000" dirty="0" err="1">
                  <a:solidFill>
                    <a:schemeClr val="bg1"/>
                  </a:solidFill>
                </a:rPr>
                <a:t>ChristopheLav</a:t>
              </a:r>
              <a:endParaRPr lang="fr-CA" sz="2000" dirty="0">
                <a:solidFill>
                  <a:schemeClr val="bg1"/>
                </a:solidFill>
              </a:endParaRPr>
            </a:p>
          </p:txBody>
        </p:sp>
        <p:sp>
          <p:nvSpPr>
            <p:cNvPr id="29" name="Rectangle 28">
              <a:extLst>
                <a:ext uri="{FF2B5EF4-FFF2-40B4-BE49-F238E27FC236}">
                  <a16:creationId xmlns:a16="http://schemas.microsoft.com/office/drawing/2014/main" id="{812255F8-5725-43EF-90FE-D4B956FBA87A}"/>
                </a:ext>
              </a:extLst>
            </p:cNvPr>
            <p:cNvSpPr/>
            <p:nvPr/>
          </p:nvSpPr>
          <p:spPr>
            <a:xfrm>
              <a:off x="3539675" y="3316359"/>
              <a:ext cx="6500113" cy="40011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a:spAutoFit/>
            </a:bodyPr>
            <a:lstStyle/>
            <a:p>
              <a:r>
                <a:rPr lang="fr-CA" sz="2000" dirty="0">
                  <a:solidFill>
                    <a:schemeClr val="bg1"/>
                  </a:solidFill>
                  <a:latin typeface="Calibri" panose="020F0502020204030204" pitchFamily="34" charset="0"/>
                  <a:hlinkClick r:id="rId8">
                    <a:extLst>
                      <a:ext uri="{A12FA001-AC4F-418D-AE19-62706E023703}">
                        <ahyp:hlinkClr xmlns:ahyp="http://schemas.microsoft.com/office/drawing/2018/hyperlinkcolor" val="tx"/>
                      </a:ext>
                    </a:extLst>
                  </a:hlinkClick>
                </a:rPr>
                <a:t>https://www.linkedin.com/in/christophe-lavalle-817ba312b/</a:t>
              </a:r>
              <a:endParaRPr lang="fr-CA" sz="2000" dirty="0">
                <a:solidFill>
                  <a:schemeClr val="bg1"/>
                </a:solidFill>
              </a:endParaRPr>
            </a:p>
          </p:txBody>
        </p:sp>
      </p:grpSp>
      <p:grpSp>
        <p:nvGrpSpPr>
          <p:cNvPr id="6" name="Groupe 5">
            <a:extLst>
              <a:ext uri="{FF2B5EF4-FFF2-40B4-BE49-F238E27FC236}">
                <a16:creationId xmlns:a16="http://schemas.microsoft.com/office/drawing/2014/main" id="{816AF091-E116-491F-937E-6C8977B7B0DB}"/>
              </a:ext>
            </a:extLst>
          </p:cNvPr>
          <p:cNvGrpSpPr/>
          <p:nvPr/>
        </p:nvGrpSpPr>
        <p:grpSpPr>
          <a:xfrm>
            <a:off x="1252007" y="3370795"/>
            <a:ext cx="9687986" cy="2116171"/>
            <a:chOff x="1252007" y="3370795"/>
            <a:chExt cx="9687986" cy="2116171"/>
          </a:xfrm>
        </p:grpSpPr>
        <p:grpSp>
          <p:nvGrpSpPr>
            <p:cNvPr id="30" name="Groupe 29">
              <a:extLst>
                <a:ext uri="{FF2B5EF4-FFF2-40B4-BE49-F238E27FC236}">
                  <a16:creationId xmlns:a16="http://schemas.microsoft.com/office/drawing/2014/main" id="{3A23A295-648A-47BB-9E1F-3F634CB7F410}"/>
                </a:ext>
              </a:extLst>
            </p:cNvPr>
            <p:cNvGrpSpPr/>
            <p:nvPr/>
          </p:nvGrpSpPr>
          <p:grpSpPr>
            <a:xfrm>
              <a:off x="1252007" y="3370795"/>
              <a:ext cx="9687986" cy="2116171"/>
              <a:chOff x="699989" y="4048609"/>
              <a:chExt cx="9687986" cy="2125471"/>
            </a:xfrm>
          </p:grpSpPr>
          <p:sp>
            <p:nvSpPr>
              <p:cNvPr id="31" name="Rectangle 30">
                <a:extLst>
                  <a:ext uri="{FF2B5EF4-FFF2-40B4-BE49-F238E27FC236}">
                    <a16:creationId xmlns:a16="http://schemas.microsoft.com/office/drawing/2014/main" id="{C440E94B-3225-4E17-B59F-89A0AF476A67}"/>
                  </a:ext>
                </a:extLst>
              </p:cNvPr>
              <p:cNvSpPr/>
              <p:nvPr/>
            </p:nvSpPr>
            <p:spPr>
              <a:xfrm>
                <a:off x="699989" y="4048609"/>
                <a:ext cx="9687986" cy="212547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pic>
            <p:nvPicPr>
              <p:cNvPr id="32" name="Image 31">
                <a:extLst>
                  <a:ext uri="{FF2B5EF4-FFF2-40B4-BE49-F238E27FC236}">
                    <a16:creationId xmlns:a16="http://schemas.microsoft.com/office/drawing/2014/main" id="{305BC117-B435-4EA1-BDA8-864131241FF0}"/>
                  </a:ext>
                </a:extLst>
              </p:cNvPr>
              <p:cNvPicPr>
                <a:picLocks noChangeAspect="1"/>
              </p:cNvPicPr>
              <p:nvPr/>
            </p:nvPicPr>
            <p:blipFill>
              <a:blip r:embed="rId9"/>
              <a:stretch>
                <a:fillRect/>
              </a:stretch>
            </p:blipFill>
            <p:spPr>
              <a:xfrm>
                <a:off x="909951" y="4247642"/>
                <a:ext cx="1727403" cy="1727403"/>
              </a:xfrm>
              <a:prstGeom prst="roundRect">
                <a:avLst>
                  <a:gd name="adj" fmla="val 4167"/>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pic>
          <p:sp>
            <p:nvSpPr>
              <p:cNvPr id="33" name="Rectangle 32">
                <a:extLst>
                  <a:ext uri="{FF2B5EF4-FFF2-40B4-BE49-F238E27FC236}">
                    <a16:creationId xmlns:a16="http://schemas.microsoft.com/office/drawing/2014/main" id="{994DA2EF-E571-4182-B152-3A5C55AF9F87}"/>
                  </a:ext>
                </a:extLst>
              </p:cNvPr>
              <p:cNvSpPr/>
              <p:nvPr/>
            </p:nvSpPr>
            <p:spPr>
              <a:xfrm>
                <a:off x="2847316" y="4100772"/>
                <a:ext cx="5156881" cy="92333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lIns="91440" tIns="45720" rIns="91440" bIns="45720">
                <a:spAutoFit/>
              </a:bodyPr>
              <a:lstStyle/>
              <a:p>
                <a:r>
                  <a:rPr lang="fr-FR" sz="5400" b="0" cap="none" spc="0" dirty="0">
                    <a:ln w="0"/>
                    <a:effectLst>
                      <a:outerShdw blurRad="38100" dist="25400" dir="5400000" algn="ctr" rotWithShape="0">
                        <a:srgbClr val="6E747A">
                          <a:alpha val="43000"/>
                        </a:srgbClr>
                      </a:outerShdw>
                    </a:effectLst>
                  </a:rPr>
                  <a:t>Laurent Docquir</a:t>
                </a:r>
              </a:p>
            </p:txBody>
          </p:sp>
          <p:sp>
            <p:nvSpPr>
              <p:cNvPr id="36" name="ZoneTexte 35">
                <a:extLst>
                  <a:ext uri="{FF2B5EF4-FFF2-40B4-BE49-F238E27FC236}">
                    <a16:creationId xmlns:a16="http://schemas.microsoft.com/office/drawing/2014/main" id="{B7668302-1DD2-4A36-A0BE-4630490BCA79}"/>
                  </a:ext>
                </a:extLst>
              </p:cNvPr>
              <p:cNvSpPr txBox="1"/>
              <p:nvPr/>
            </p:nvSpPr>
            <p:spPr>
              <a:xfrm>
                <a:off x="3435056" y="5052287"/>
                <a:ext cx="1518364" cy="401868"/>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rtlCol="0">
                <a:spAutoFit/>
              </a:bodyPr>
              <a:lstStyle/>
              <a:p>
                <a:r>
                  <a:rPr lang="fr-CA" sz="2000" dirty="0">
                    <a:solidFill>
                      <a:schemeClr val="bg1"/>
                    </a:solidFill>
                  </a:rPr>
                  <a:t> @</a:t>
                </a:r>
                <a:r>
                  <a:rPr lang="fr-CA" sz="2000" dirty="0" err="1">
                    <a:solidFill>
                      <a:schemeClr val="bg1"/>
                    </a:solidFill>
                  </a:rPr>
                  <a:t>LDocquir</a:t>
                </a:r>
                <a:endParaRPr lang="fr-CA" sz="2000" dirty="0">
                  <a:solidFill>
                    <a:schemeClr val="bg1"/>
                  </a:solidFill>
                </a:endParaRPr>
              </a:p>
            </p:txBody>
          </p:sp>
          <p:sp>
            <p:nvSpPr>
              <p:cNvPr id="37" name="Rectangle 36">
                <a:extLst>
                  <a:ext uri="{FF2B5EF4-FFF2-40B4-BE49-F238E27FC236}">
                    <a16:creationId xmlns:a16="http://schemas.microsoft.com/office/drawing/2014/main" id="{8B61B4A5-E089-4A8A-B60F-3FFAB5320B7D}"/>
                  </a:ext>
                </a:extLst>
              </p:cNvPr>
              <p:cNvSpPr/>
              <p:nvPr/>
            </p:nvSpPr>
            <p:spPr>
              <a:xfrm>
                <a:off x="3539675" y="5566168"/>
                <a:ext cx="6151684" cy="40011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a:spAutoFit/>
              </a:bodyPr>
              <a:lstStyle/>
              <a:p>
                <a:r>
                  <a:rPr lang="fr-CA" sz="2000" dirty="0">
                    <a:solidFill>
                      <a:schemeClr val="bg1"/>
                    </a:solidFill>
                    <a:latin typeface="Calibri" panose="020F0502020204030204" pitchFamily="34" charset="0"/>
                    <a:hlinkClick r:id="rId10">
                      <a:extLst>
                        <a:ext uri="{A12FA001-AC4F-418D-AE19-62706E023703}">
                          <ahyp:hlinkClr xmlns:ahyp="http://schemas.microsoft.com/office/drawing/2018/hyperlinkcolor" val="tx"/>
                        </a:ext>
                      </a:extLst>
                    </a:hlinkClick>
                  </a:rPr>
                  <a:t>https://www.linkedin.com/in/laurent-docquir-16846042/</a:t>
                </a:r>
                <a:endParaRPr lang="fr-CA" sz="2000" dirty="0">
                  <a:solidFill>
                    <a:schemeClr val="bg1"/>
                  </a:solidFill>
                </a:endParaRPr>
              </a:p>
            </p:txBody>
          </p:sp>
        </p:grpSp>
        <p:grpSp>
          <p:nvGrpSpPr>
            <p:cNvPr id="5" name="Groupe 4">
              <a:extLst>
                <a:ext uri="{FF2B5EF4-FFF2-40B4-BE49-F238E27FC236}">
                  <a16:creationId xmlns:a16="http://schemas.microsoft.com/office/drawing/2014/main" id="{5AADFDDB-FC8C-4166-BC49-E02730A0D12A}"/>
                </a:ext>
              </a:extLst>
            </p:cNvPr>
            <p:cNvGrpSpPr/>
            <p:nvPr/>
          </p:nvGrpSpPr>
          <p:grpSpPr>
            <a:xfrm>
              <a:off x="3425515" y="4320853"/>
              <a:ext cx="498568" cy="1009325"/>
              <a:chOff x="3425515" y="4320853"/>
              <a:chExt cx="498568" cy="1009325"/>
            </a:xfrm>
          </p:grpSpPr>
          <p:pic>
            <p:nvPicPr>
              <p:cNvPr id="20" name="Image 19">
                <a:extLst>
                  <a:ext uri="{FF2B5EF4-FFF2-40B4-BE49-F238E27FC236}">
                    <a16:creationId xmlns:a16="http://schemas.microsoft.com/office/drawing/2014/main" id="{83C9C815-207A-4FF3-AE68-45623798FBCE}"/>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425515" y="4320853"/>
                <a:ext cx="498567" cy="498567"/>
              </a:xfrm>
              <a:prstGeom prst="rect">
                <a:avLst/>
              </a:prstGeom>
              <a:noFill/>
              <a:ln>
                <a:noFill/>
              </a:ln>
            </p:spPr>
            <p:style>
              <a:lnRef idx="0">
                <a:scrgbClr r="0" g="0" b="0"/>
              </a:lnRef>
              <a:fillRef idx="0">
                <a:scrgbClr r="0" g="0" b="0"/>
              </a:fillRef>
              <a:effectRef idx="0">
                <a:scrgbClr r="0" g="0" b="0"/>
              </a:effectRef>
              <a:fontRef idx="minor">
                <a:schemeClr val="lt1"/>
              </a:fontRef>
            </p:style>
          </p:pic>
          <p:pic>
            <p:nvPicPr>
              <p:cNvPr id="21" name="Image 20">
                <a:extLst>
                  <a:ext uri="{FF2B5EF4-FFF2-40B4-BE49-F238E27FC236}">
                    <a16:creationId xmlns:a16="http://schemas.microsoft.com/office/drawing/2014/main" id="{84170BB1-CEC2-4AEA-A8BB-0ED799AD7919}"/>
                  </a:ext>
                </a:extLst>
              </p:cNvPr>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425515" y="4831610"/>
                <a:ext cx="498568" cy="498568"/>
              </a:xfrm>
              <a:prstGeom prst="rect">
                <a:avLst/>
              </a:prstGeom>
              <a:noFill/>
              <a:ln>
                <a:noFill/>
              </a:ln>
            </p:spPr>
            <p:style>
              <a:lnRef idx="0">
                <a:scrgbClr r="0" g="0" b="0"/>
              </a:lnRef>
              <a:fillRef idx="0">
                <a:scrgbClr r="0" g="0" b="0"/>
              </a:fillRef>
              <a:effectRef idx="0">
                <a:scrgbClr r="0" g="0" b="0"/>
              </a:effectRef>
              <a:fontRef idx="minor">
                <a:schemeClr val="lt1"/>
              </a:fontRef>
            </p:style>
          </p:pic>
        </p:grpSp>
      </p:grpSp>
    </p:spTree>
    <p:extLst>
      <p:ext uri="{BB962C8B-B14F-4D97-AF65-F5344CB8AC3E}">
        <p14:creationId xmlns:p14="http://schemas.microsoft.com/office/powerpoint/2010/main" val="2100836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000"/>
                                        <p:tgtEl>
                                          <p:spTgt spid="38"/>
                                        </p:tgtEl>
                                        <p:attrNameLst>
                                          <p:attrName>ppt_w</p:attrName>
                                        </p:attrNameLst>
                                      </p:cBhvr>
                                      <p:tavLst>
                                        <p:tav tm="0">
                                          <p:val>
                                            <p:strVal val="ppt_w"/>
                                          </p:val>
                                        </p:tav>
                                        <p:tav tm="100000">
                                          <p:val>
                                            <p:fltVal val="0"/>
                                          </p:val>
                                        </p:tav>
                                      </p:tavLst>
                                    </p:anim>
                                    <p:anim calcmode="lin" valueType="num">
                                      <p:cBhvr>
                                        <p:cTn id="7" dur="1000"/>
                                        <p:tgtEl>
                                          <p:spTgt spid="38"/>
                                        </p:tgtEl>
                                        <p:attrNameLst>
                                          <p:attrName>ppt_h</p:attrName>
                                        </p:attrNameLst>
                                      </p:cBhvr>
                                      <p:tavLst>
                                        <p:tav tm="0">
                                          <p:val>
                                            <p:strVal val="ppt_h"/>
                                          </p:val>
                                        </p:tav>
                                        <p:tav tm="100000">
                                          <p:val>
                                            <p:fltVal val="0"/>
                                          </p:val>
                                        </p:tav>
                                      </p:tavLst>
                                    </p:anim>
                                    <p:animEffect transition="out" filter="fade">
                                      <p:cBhvr>
                                        <p:cTn id="8" dur="1000"/>
                                        <p:tgtEl>
                                          <p:spTgt spid="38"/>
                                        </p:tgtEl>
                                      </p:cBhvr>
                                    </p:animEffect>
                                    <p:set>
                                      <p:cBhvr>
                                        <p:cTn id="9" dur="1" fill="hold">
                                          <p:stCondLst>
                                            <p:cond delay="999"/>
                                          </p:stCondLst>
                                        </p:cTn>
                                        <p:tgtEl>
                                          <p:spTgt spid="38"/>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1000"/>
                                        <p:tgtEl>
                                          <p:spTgt spid="6"/>
                                        </p:tgtEl>
                                        <p:attrNameLst>
                                          <p:attrName>ppt_w</p:attrName>
                                        </p:attrNameLst>
                                      </p:cBhvr>
                                      <p:tavLst>
                                        <p:tav tm="0">
                                          <p:val>
                                            <p:strVal val="ppt_w"/>
                                          </p:val>
                                        </p:tav>
                                        <p:tav tm="100000">
                                          <p:val>
                                            <p:fltVal val="0"/>
                                          </p:val>
                                        </p:tav>
                                      </p:tavLst>
                                    </p:anim>
                                    <p:anim calcmode="lin" valueType="num">
                                      <p:cBhvr>
                                        <p:cTn id="12" dur="1000"/>
                                        <p:tgtEl>
                                          <p:spTgt spid="6"/>
                                        </p:tgtEl>
                                        <p:attrNameLst>
                                          <p:attrName>ppt_h</p:attrName>
                                        </p:attrNameLst>
                                      </p:cBhvr>
                                      <p:tavLst>
                                        <p:tav tm="0">
                                          <p:val>
                                            <p:strVal val="ppt_h"/>
                                          </p:val>
                                        </p:tav>
                                        <p:tav tm="100000">
                                          <p:val>
                                            <p:fltVal val="0"/>
                                          </p:val>
                                        </p:tav>
                                      </p:tavLst>
                                    </p:anim>
                                    <p:animEffect transition="out" filter="fade">
                                      <p:cBhvr>
                                        <p:cTn id="13" dur="1000"/>
                                        <p:tgtEl>
                                          <p:spTgt spid="6"/>
                                        </p:tgtEl>
                                      </p:cBhvr>
                                    </p:animEffect>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28F2AE-CDAF-4D14-84AD-88A9FE5EB976}"/>
              </a:ext>
            </a:extLst>
          </p:cNvPr>
          <p:cNvSpPr>
            <a:spLocks noGrp="1"/>
          </p:cNvSpPr>
          <p:nvPr>
            <p:ph type="title"/>
          </p:nvPr>
        </p:nvSpPr>
        <p:spPr>
          <a:xfrm>
            <a:off x="1285498" y="2881341"/>
            <a:ext cx="10010687" cy="1846659"/>
          </a:xfrm>
        </p:spPr>
        <p:txBody>
          <a:bodyPr/>
          <a:lstStyle/>
          <a:p>
            <a:r>
              <a:rPr lang="fr-CA" dirty="0"/>
              <a:t>Démo – Controls </a:t>
            </a:r>
            <a:r>
              <a:rPr lang="fr-CA" dirty="0" err="1"/>
              <a:t>Gallery</a:t>
            </a:r>
            <a:br>
              <a:rPr lang="fr-CA" dirty="0"/>
            </a:br>
            <a:r>
              <a:rPr lang="fr-CA" sz="2800"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Windows app design</a:t>
            </a:r>
            <a:br>
              <a:rPr lang="fr-CA" dirty="0">
                <a:solidFill>
                  <a:schemeClr val="accent2">
                    <a:lumMod val="40000"/>
                    <a:lumOff val="60000"/>
                  </a:schemeClr>
                </a:solidFill>
              </a:rPr>
            </a:br>
            <a:r>
              <a:rPr lang="fr-CA" sz="2800" dirty="0">
                <a:solidFill>
                  <a:schemeClr val="accent2">
                    <a:lumMod val="40000"/>
                    <a:lumOff val="60000"/>
                  </a:schemeClr>
                </a:solidFill>
                <a:hlinkClick r:id="rId3">
                  <a:extLst>
                    <a:ext uri="{A12FA001-AC4F-418D-AE19-62706E023703}">
                      <ahyp:hlinkClr xmlns:ahyp="http://schemas.microsoft.com/office/drawing/2018/hyperlinkcolor" val="tx"/>
                    </a:ext>
                  </a:extLst>
                </a:hlinkClick>
              </a:rPr>
              <a:t>Les bases de la navigation</a:t>
            </a:r>
            <a:endParaRPr lang="fr-FR" dirty="0">
              <a:solidFill>
                <a:schemeClr val="accent2">
                  <a:lumMod val="40000"/>
                  <a:lumOff val="60000"/>
                </a:schemeClr>
              </a:solidFill>
            </a:endParaRPr>
          </a:p>
        </p:txBody>
      </p:sp>
    </p:spTree>
    <p:extLst>
      <p:ext uri="{BB962C8B-B14F-4D97-AF65-F5344CB8AC3E}">
        <p14:creationId xmlns:p14="http://schemas.microsoft.com/office/powerpoint/2010/main" val="1997231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28F2AE-CDAF-4D14-84AD-88A9FE5EB976}"/>
              </a:ext>
            </a:extLst>
          </p:cNvPr>
          <p:cNvSpPr>
            <a:spLocks noGrp="1"/>
          </p:cNvSpPr>
          <p:nvPr>
            <p:ph type="title"/>
          </p:nvPr>
        </p:nvSpPr>
        <p:spPr>
          <a:xfrm>
            <a:off x="1285498" y="2881341"/>
            <a:ext cx="10010687" cy="1015663"/>
          </a:xfrm>
        </p:spPr>
        <p:txBody>
          <a:bodyPr/>
          <a:lstStyle/>
          <a:p>
            <a:r>
              <a:rPr lang="fr-CA" dirty="0"/>
              <a:t>Démo – </a:t>
            </a:r>
            <a:r>
              <a:rPr lang="fr-CA" dirty="0" err="1"/>
              <a:t>VanArsdel</a:t>
            </a:r>
            <a:endParaRPr lang="fr-FR" dirty="0"/>
          </a:p>
        </p:txBody>
      </p:sp>
    </p:spTree>
    <p:extLst>
      <p:ext uri="{BB962C8B-B14F-4D97-AF65-F5344CB8AC3E}">
        <p14:creationId xmlns:p14="http://schemas.microsoft.com/office/powerpoint/2010/main" val="1515487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8E7D7-AA7C-48AD-93B3-9F51C6B414D3}"/>
              </a:ext>
            </a:extLst>
          </p:cNvPr>
          <p:cNvSpPr>
            <a:spLocks noGrp="1"/>
          </p:cNvSpPr>
          <p:nvPr>
            <p:ph type="title"/>
          </p:nvPr>
        </p:nvSpPr>
        <p:spPr/>
        <p:txBody>
          <a:bodyPr/>
          <a:lstStyle/>
          <a:p>
            <a:r>
              <a:rPr lang="fr-CA" dirty="0"/>
              <a:t>La meilleure intégration avec</a:t>
            </a:r>
            <a:br>
              <a:rPr lang="fr-CA" dirty="0"/>
            </a:br>
            <a:r>
              <a:rPr lang="fr-CA" dirty="0"/>
              <a:t>Windows 10</a:t>
            </a:r>
          </a:p>
        </p:txBody>
      </p:sp>
      <p:sp>
        <p:nvSpPr>
          <p:cNvPr id="4" name="ZoneTexte 3">
            <a:extLst>
              <a:ext uri="{FF2B5EF4-FFF2-40B4-BE49-F238E27FC236}">
                <a16:creationId xmlns:a16="http://schemas.microsoft.com/office/drawing/2014/main" id="{698B7AB8-AF84-4FC0-805B-F5F7A54D4F38}"/>
              </a:ext>
            </a:extLst>
          </p:cNvPr>
          <p:cNvSpPr txBox="1"/>
          <p:nvPr/>
        </p:nvSpPr>
        <p:spPr>
          <a:xfrm flipH="1">
            <a:off x="568045" y="4362027"/>
            <a:ext cx="6977447" cy="2077492"/>
          </a:xfrm>
          <a:prstGeom prst="rect">
            <a:avLst/>
          </a:prstGeom>
          <a:noFill/>
        </p:spPr>
        <p:txBody>
          <a:bodyPr wrap="square" lIns="182880" tIns="146304" rIns="182880" bIns="146304" rtlCol="0">
            <a:spAutoFit/>
          </a:bodyPr>
          <a:lstStyle/>
          <a:p>
            <a:pPr>
              <a:lnSpc>
                <a:spcPct val="90000"/>
              </a:lnSpc>
              <a:spcAft>
                <a:spcPts val="600"/>
              </a:spcAft>
            </a:pPr>
            <a:r>
              <a:rPr lang="fr-CA" sz="3200" dirty="0">
                <a:gradFill>
                  <a:gsLst>
                    <a:gs pos="2917">
                      <a:schemeClr val="tx1"/>
                    </a:gs>
                    <a:gs pos="30000">
                      <a:schemeClr val="tx1"/>
                    </a:gs>
                  </a:gsLst>
                  <a:lin ang="5400000" scaled="0"/>
                </a:gradFill>
                <a:latin typeface="+mj-lt"/>
              </a:rPr>
              <a:t>Productivité</a:t>
            </a:r>
          </a:p>
          <a:p>
            <a:pPr>
              <a:lnSpc>
                <a:spcPct val="90000"/>
              </a:lnSpc>
              <a:spcAft>
                <a:spcPts val="600"/>
              </a:spcAft>
            </a:pPr>
            <a:r>
              <a:rPr lang="fr-CA" sz="2400" dirty="0">
                <a:gradFill>
                  <a:gsLst>
                    <a:gs pos="2917">
                      <a:schemeClr val="tx1"/>
                    </a:gs>
                    <a:gs pos="30000">
                      <a:schemeClr val="tx1"/>
                    </a:gs>
                  </a:gsLst>
                  <a:lin ang="5400000" scaled="0"/>
                </a:gradFill>
              </a:rPr>
              <a:t>→ </a:t>
            </a:r>
            <a:r>
              <a:rPr lang="fr-CA" sz="2400" dirty="0">
                <a:gradFill>
                  <a:gsLst>
                    <a:gs pos="2917">
                      <a:schemeClr val="tx1"/>
                    </a:gs>
                    <a:gs pos="30000">
                      <a:schemeClr val="tx1"/>
                    </a:gs>
                  </a:gsLst>
                  <a:lin ang="5400000" scaled="0"/>
                </a:gradFill>
                <a:latin typeface="+mj-lt"/>
              </a:rPr>
              <a:t>Adaptive </a:t>
            </a:r>
            <a:r>
              <a:rPr lang="fr-CA" sz="2400" dirty="0" err="1">
                <a:gradFill>
                  <a:gsLst>
                    <a:gs pos="2917">
                      <a:schemeClr val="tx1"/>
                    </a:gs>
                    <a:gs pos="30000">
                      <a:schemeClr val="tx1"/>
                    </a:gs>
                  </a:gsLst>
                  <a:lin ang="5400000" scaled="0"/>
                </a:gradFill>
                <a:latin typeface="+mj-lt"/>
              </a:rPr>
              <a:t>cards</a:t>
            </a:r>
            <a:endParaRPr lang="fr-CA" sz="2400" dirty="0">
              <a:gradFill>
                <a:gsLst>
                  <a:gs pos="2917">
                    <a:schemeClr val="tx1"/>
                  </a:gs>
                  <a:gs pos="30000">
                    <a:schemeClr val="tx1"/>
                  </a:gs>
                </a:gsLst>
                <a:lin ang="5400000" scaled="0"/>
              </a:gradFill>
              <a:latin typeface="+mj-lt"/>
            </a:endParaRPr>
          </a:p>
          <a:p>
            <a:pPr>
              <a:lnSpc>
                <a:spcPct val="90000"/>
              </a:lnSpc>
              <a:spcAft>
                <a:spcPts val="600"/>
              </a:spcAft>
            </a:pPr>
            <a:r>
              <a:rPr lang="fr-CA" sz="2400" dirty="0">
                <a:gradFill>
                  <a:gsLst>
                    <a:gs pos="2917">
                      <a:schemeClr val="tx1"/>
                    </a:gs>
                    <a:gs pos="30000">
                      <a:schemeClr val="tx1"/>
                    </a:gs>
                  </a:gsLst>
                  <a:lin ang="5400000" scaled="0"/>
                </a:gradFill>
                <a:latin typeface="+mj-lt"/>
              </a:rPr>
              <a:t>→ Windows Timeline</a:t>
            </a:r>
          </a:p>
          <a:p>
            <a:pPr>
              <a:lnSpc>
                <a:spcPct val="90000"/>
              </a:lnSpc>
              <a:spcAft>
                <a:spcPts val="600"/>
              </a:spcAft>
            </a:pPr>
            <a:endParaRPr lang="fr-CA"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7874037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B6E6C21-B26A-4028-9E1D-AB6722BEEA2E}"/>
              </a:ext>
            </a:extLst>
          </p:cNvPr>
          <p:cNvSpPr>
            <a:spLocks noGrp="1"/>
          </p:cNvSpPr>
          <p:nvPr>
            <p:ph type="body" sz="quarter" idx="10"/>
          </p:nvPr>
        </p:nvSpPr>
        <p:spPr>
          <a:xfrm>
            <a:off x="269239" y="1189177"/>
            <a:ext cx="7765709" cy="5120441"/>
          </a:xfrm>
        </p:spPr>
        <p:txBody>
          <a:bodyPr/>
          <a:lstStyle/>
          <a:p>
            <a:r>
              <a:rPr lang="fr-CA" dirty="0"/>
              <a:t>Une nouvelle manière de s’échanger des cartes riches et interactives.</a:t>
            </a:r>
          </a:p>
          <a:p>
            <a:pPr lvl="1"/>
            <a:r>
              <a:rPr lang="fr-CA" dirty="0"/>
              <a:t>Open source</a:t>
            </a:r>
          </a:p>
          <a:p>
            <a:pPr lvl="1"/>
            <a:r>
              <a:rPr lang="fr-CA" dirty="0"/>
              <a:t>Multiplateformes (UWP, WPF, </a:t>
            </a:r>
            <a:r>
              <a:rPr lang="fr-CA" dirty="0" err="1"/>
              <a:t>Winforms</a:t>
            </a:r>
            <a:r>
              <a:rPr lang="fr-CA" dirty="0"/>
              <a:t>, iOS, Android …)</a:t>
            </a:r>
          </a:p>
          <a:p>
            <a:r>
              <a:rPr lang="fr-CA" dirty="0"/>
              <a:t>Écosystème en expansion</a:t>
            </a:r>
          </a:p>
          <a:p>
            <a:pPr lvl="1"/>
            <a:r>
              <a:rPr lang="fr-CA" dirty="0"/>
              <a:t>Windows 10 (Cortana, </a:t>
            </a:r>
            <a:r>
              <a:rPr lang="fr-CA" dirty="0" err="1"/>
              <a:t>Edge</a:t>
            </a:r>
            <a:r>
              <a:rPr lang="fr-CA" dirty="0"/>
              <a:t>, Skype, </a:t>
            </a:r>
            <a:r>
              <a:rPr lang="fr-CA" dirty="0" err="1"/>
              <a:t>Timeline</a:t>
            </a:r>
            <a:r>
              <a:rPr lang="fr-CA" dirty="0"/>
              <a:t>, Zone de notifications…)</a:t>
            </a:r>
          </a:p>
          <a:p>
            <a:pPr lvl="1"/>
            <a:r>
              <a:rPr lang="fr-CA" dirty="0"/>
              <a:t>Dans la suite Office (Outlook …)</a:t>
            </a:r>
          </a:p>
          <a:p>
            <a:pPr lvl="1"/>
            <a:r>
              <a:rPr lang="fr-CA" dirty="0"/>
              <a:t>Dans vos applications</a:t>
            </a:r>
          </a:p>
        </p:txBody>
      </p:sp>
      <p:sp>
        <p:nvSpPr>
          <p:cNvPr id="3" name="Titre 2">
            <a:extLst>
              <a:ext uri="{FF2B5EF4-FFF2-40B4-BE49-F238E27FC236}">
                <a16:creationId xmlns:a16="http://schemas.microsoft.com/office/drawing/2014/main" id="{591DF407-7535-4606-A426-66EDB7096222}"/>
              </a:ext>
            </a:extLst>
          </p:cNvPr>
          <p:cNvSpPr>
            <a:spLocks noGrp="1"/>
          </p:cNvSpPr>
          <p:nvPr>
            <p:ph type="title"/>
          </p:nvPr>
        </p:nvSpPr>
        <p:spPr/>
        <p:txBody>
          <a:bodyPr/>
          <a:lstStyle/>
          <a:p>
            <a:r>
              <a:rPr lang="fr-CA" dirty="0"/>
              <a:t>Adaptive cards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489" y="1189176"/>
            <a:ext cx="3465050" cy="465204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093" y="112520"/>
            <a:ext cx="1076656" cy="1076656"/>
          </a:xfrm>
          <a:prstGeom prst="rect">
            <a:avLst/>
          </a:prstGeom>
        </p:spPr>
      </p:pic>
    </p:spTree>
    <p:extLst>
      <p:ext uri="{BB962C8B-B14F-4D97-AF65-F5344CB8AC3E}">
        <p14:creationId xmlns:p14="http://schemas.microsoft.com/office/powerpoint/2010/main" val="19587173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B6E6C21-B26A-4028-9E1D-AB6722BEEA2E}"/>
              </a:ext>
            </a:extLst>
          </p:cNvPr>
          <p:cNvSpPr>
            <a:spLocks noGrp="1"/>
          </p:cNvSpPr>
          <p:nvPr>
            <p:ph type="body" sz="quarter" idx="10"/>
          </p:nvPr>
        </p:nvSpPr>
        <p:spPr>
          <a:xfrm>
            <a:off x="269238" y="1189177"/>
            <a:ext cx="11922761" cy="3249864"/>
          </a:xfrm>
        </p:spPr>
        <p:txBody>
          <a:bodyPr/>
          <a:lstStyle/>
          <a:p>
            <a:r>
              <a:rPr lang="fr-CA" dirty="0"/>
              <a:t>Interaction riche sans briser le flux de travail</a:t>
            </a:r>
          </a:p>
          <a:p>
            <a:r>
              <a:rPr lang="fr-CA" dirty="0"/>
              <a:t>Effectuer une action sans avoir à changer de contexte</a:t>
            </a:r>
          </a:p>
          <a:p>
            <a:r>
              <a:rPr lang="fr-CA" dirty="0"/>
              <a:t>Principes directeurs</a:t>
            </a:r>
          </a:p>
          <a:p>
            <a:pPr lvl="1"/>
            <a:r>
              <a:rPr lang="fr-CA" dirty="0"/>
              <a:t>La sémantique plutôt que la perfection au pixel près</a:t>
            </a:r>
          </a:p>
          <a:p>
            <a:pPr lvl="1"/>
            <a:r>
              <a:rPr lang="fr-CA" dirty="0"/>
              <a:t>Balance entre simplicité et expressivité</a:t>
            </a:r>
          </a:p>
          <a:p>
            <a:pPr lvl="1"/>
            <a:r>
              <a:rPr lang="fr-CA" dirty="0"/>
              <a:t>L’auteur de la carte contrôle son contenu, l’application hôte le rendu de la carte</a:t>
            </a:r>
          </a:p>
        </p:txBody>
      </p:sp>
      <p:sp>
        <p:nvSpPr>
          <p:cNvPr id="3" name="Titre 2">
            <a:extLst>
              <a:ext uri="{FF2B5EF4-FFF2-40B4-BE49-F238E27FC236}">
                <a16:creationId xmlns:a16="http://schemas.microsoft.com/office/drawing/2014/main" id="{591DF407-7535-4606-A426-66EDB7096222}"/>
              </a:ext>
            </a:extLst>
          </p:cNvPr>
          <p:cNvSpPr>
            <a:spLocks noGrp="1"/>
          </p:cNvSpPr>
          <p:nvPr>
            <p:ph type="title"/>
          </p:nvPr>
        </p:nvSpPr>
        <p:spPr/>
        <p:txBody>
          <a:bodyPr/>
          <a:lstStyle/>
          <a:p>
            <a:r>
              <a:rPr lang="fr-CA" dirty="0"/>
              <a:t>Adaptive cards</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021" y="112520"/>
            <a:ext cx="1076656" cy="1076656"/>
          </a:xfrm>
          <a:prstGeom prst="rect">
            <a:avLst/>
          </a:prstGeom>
        </p:spPr>
      </p:pic>
    </p:spTree>
    <p:extLst>
      <p:ext uri="{BB962C8B-B14F-4D97-AF65-F5344CB8AC3E}">
        <p14:creationId xmlns:p14="http://schemas.microsoft.com/office/powerpoint/2010/main" val="22699097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39F2A75-69F7-4978-B432-F8139D490E43}"/>
              </a:ext>
            </a:extLst>
          </p:cNvPr>
          <p:cNvSpPr>
            <a:spLocks noGrp="1"/>
          </p:cNvSpPr>
          <p:nvPr>
            <p:ph type="body" sz="quarter" idx="10"/>
          </p:nvPr>
        </p:nvSpPr>
        <p:spPr>
          <a:xfrm>
            <a:off x="271557" y="1376970"/>
            <a:ext cx="11653523" cy="4311821"/>
          </a:xfrm>
        </p:spPr>
        <p:txBody>
          <a:bodyPr/>
          <a:lstStyle/>
          <a:p>
            <a:r>
              <a:rPr lang="fr-CA" dirty="0"/>
              <a:t>Reprendre une activité là où on l’avait laissée </a:t>
            </a:r>
            <a:r>
              <a:rPr lang="fr-CA" sz="3200" dirty="0"/>
              <a:t>(PWYLO)</a:t>
            </a:r>
            <a:endParaRPr lang="fr-CA" dirty="0"/>
          </a:p>
          <a:p>
            <a:r>
              <a:rPr lang="fr-CA" dirty="0"/>
              <a:t>Sur le même poste de bureau Windows 10</a:t>
            </a:r>
          </a:p>
          <a:p>
            <a:r>
              <a:rPr lang="fr-CA" dirty="0"/>
              <a:t>Sur un autre appareil</a:t>
            </a:r>
          </a:p>
          <a:p>
            <a:pPr lvl="1"/>
            <a:r>
              <a:rPr lang="fr-CA" dirty="0"/>
              <a:t>Nécessite une publication dans Microsoft Graph</a:t>
            </a:r>
          </a:p>
          <a:p>
            <a:pPr lvl="1"/>
            <a:r>
              <a:rPr lang="fr-CA" dirty="0"/>
              <a:t>API REST disponibles ou SDK</a:t>
            </a:r>
          </a:p>
          <a:p>
            <a:r>
              <a:rPr lang="fr-CA" dirty="0"/>
              <a:t>Permet d’implémenter du multi-canal</a:t>
            </a:r>
          </a:p>
          <a:p>
            <a:pPr lvl="1"/>
            <a:r>
              <a:rPr lang="fr-CA" dirty="0"/>
              <a:t>Dans l’activité, toutes les informations qui permettent sa reprise</a:t>
            </a:r>
          </a:p>
          <a:p>
            <a:pPr lvl="1"/>
            <a:r>
              <a:rPr lang="fr-CA" dirty="0"/>
              <a:t>Compatible iOS et Android</a:t>
            </a:r>
          </a:p>
        </p:txBody>
      </p:sp>
      <p:sp>
        <p:nvSpPr>
          <p:cNvPr id="3" name="Titre 2">
            <a:extLst>
              <a:ext uri="{FF2B5EF4-FFF2-40B4-BE49-F238E27FC236}">
                <a16:creationId xmlns:a16="http://schemas.microsoft.com/office/drawing/2014/main" id="{7C42DAED-8EEF-49B0-ABB2-9E3E91745564}"/>
              </a:ext>
            </a:extLst>
          </p:cNvPr>
          <p:cNvSpPr>
            <a:spLocks noGrp="1"/>
          </p:cNvSpPr>
          <p:nvPr>
            <p:ph type="title"/>
          </p:nvPr>
        </p:nvSpPr>
        <p:spPr/>
        <p:txBody>
          <a:bodyPr/>
          <a:lstStyle/>
          <a:p>
            <a:r>
              <a:rPr lang="fr-CA" dirty="0"/>
              <a:t>Windows Timeline</a:t>
            </a:r>
          </a:p>
        </p:txBody>
      </p:sp>
    </p:spTree>
    <p:extLst>
      <p:ext uri="{BB962C8B-B14F-4D97-AF65-F5344CB8AC3E}">
        <p14:creationId xmlns:p14="http://schemas.microsoft.com/office/powerpoint/2010/main" val="12159435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4D75726-7825-4463-8FD2-CFBDFE476DC2}"/>
              </a:ext>
            </a:extLst>
          </p:cNvPr>
          <p:cNvSpPr>
            <a:spLocks noGrp="1"/>
          </p:cNvSpPr>
          <p:nvPr>
            <p:ph type="body" sz="quarter" idx="10"/>
          </p:nvPr>
        </p:nvSpPr>
        <p:spPr>
          <a:xfrm>
            <a:off x="269239" y="1189177"/>
            <a:ext cx="11653523" cy="5434180"/>
          </a:xfrm>
        </p:spPr>
        <p:txBody>
          <a:bodyPr/>
          <a:lstStyle/>
          <a:p>
            <a:r>
              <a:rPr lang="fr-CA" dirty="0"/>
              <a:t>Associer son app à un protocole</a:t>
            </a:r>
          </a:p>
          <a:p>
            <a:pPr lvl="1"/>
            <a:r>
              <a:rPr lang="fr-CA" dirty="0"/>
              <a:t>Par exemple: MyTasksApp://</a:t>
            </a:r>
          </a:p>
          <a:p>
            <a:r>
              <a:rPr lang="fr-CA" dirty="0"/>
              <a:t>Créer ou mettre à jour une activité</a:t>
            </a:r>
          </a:p>
          <a:p>
            <a:pPr lvl="1"/>
            <a:r>
              <a:rPr lang="fr-CA" dirty="0"/>
              <a:t>Créer un identifiant unique de l’activité</a:t>
            </a:r>
          </a:p>
          <a:p>
            <a:pPr lvl="1"/>
            <a:r>
              <a:rPr lang="fr-CA" dirty="0"/>
              <a:t>Fournir un URI d’activation (peut donner lieu à l’installation de l’app au besoin)</a:t>
            </a:r>
          </a:p>
          <a:p>
            <a:pPr lvl="1"/>
            <a:r>
              <a:rPr lang="fr-CA" dirty="0"/>
              <a:t>Prévoir une Adaptive Card pour offrir un rendu adapté (optionnel)</a:t>
            </a:r>
          </a:p>
          <a:p>
            <a:r>
              <a:rPr lang="fr-CA" dirty="0"/>
              <a:t>Prendre en charge la reprise d’une tâche</a:t>
            </a:r>
          </a:p>
          <a:p>
            <a:pPr lvl="1"/>
            <a:r>
              <a:rPr lang="fr-CA" dirty="0"/>
              <a:t>À l’activation de l’application, analyser l’URI, afficher la page associée et se remettre en contexte</a:t>
            </a:r>
          </a:p>
          <a:p>
            <a:pPr lvl="1"/>
            <a:endParaRPr lang="fr-CA" dirty="0"/>
          </a:p>
          <a:p>
            <a:endParaRPr lang="fr-CA" dirty="0"/>
          </a:p>
        </p:txBody>
      </p:sp>
      <p:sp>
        <p:nvSpPr>
          <p:cNvPr id="3" name="Titre 2">
            <a:extLst>
              <a:ext uri="{FF2B5EF4-FFF2-40B4-BE49-F238E27FC236}">
                <a16:creationId xmlns:a16="http://schemas.microsoft.com/office/drawing/2014/main" id="{9229B09A-4AA1-4384-80ED-B4F8D0A02479}"/>
              </a:ext>
            </a:extLst>
          </p:cNvPr>
          <p:cNvSpPr>
            <a:spLocks noGrp="1"/>
          </p:cNvSpPr>
          <p:nvPr>
            <p:ph type="title"/>
          </p:nvPr>
        </p:nvSpPr>
        <p:spPr/>
        <p:txBody>
          <a:bodyPr/>
          <a:lstStyle/>
          <a:p>
            <a:r>
              <a:rPr lang="fr-CA" dirty="0"/>
              <a:t>Activité locale</a:t>
            </a:r>
          </a:p>
        </p:txBody>
      </p:sp>
    </p:spTree>
    <p:extLst>
      <p:ext uri="{BB962C8B-B14F-4D97-AF65-F5344CB8AC3E}">
        <p14:creationId xmlns:p14="http://schemas.microsoft.com/office/powerpoint/2010/main" val="4965418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CFA06E-8179-4FAB-82A3-F98623F1853A}"/>
              </a:ext>
            </a:extLst>
          </p:cNvPr>
          <p:cNvSpPr>
            <a:spLocks noGrp="1"/>
          </p:cNvSpPr>
          <p:nvPr>
            <p:ph type="title"/>
          </p:nvPr>
        </p:nvSpPr>
        <p:spPr>
          <a:xfrm>
            <a:off x="1285498" y="2881341"/>
            <a:ext cx="10010687" cy="2123658"/>
          </a:xfrm>
        </p:spPr>
        <p:txBody>
          <a:bodyPr/>
          <a:lstStyle/>
          <a:p>
            <a:r>
              <a:rPr lang="fr-CA" dirty="0"/>
              <a:t>Démo</a:t>
            </a:r>
            <a:br>
              <a:rPr lang="fr-CA" dirty="0"/>
            </a:br>
            <a:r>
              <a:rPr lang="fr-CA" sz="4000" dirty="0"/>
              <a:t>Publier une activité dans </a:t>
            </a:r>
            <a:br>
              <a:rPr lang="fr-CA" sz="4000" dirty="0"/>
            </a:br>
            <a:r>
              <a:rPr lang="fr-CA" sz="4000" dirty="0"/>
              <a:t>Windows Timeline</a:t>
            </a:r>
            <a:endParaRPr lang="fr-FR" dirty="0"/>
          </a:p>
        </p:txBody>
      </p:sp>
    </p:spTree>
    <p:extLst>
      <p:ext uri="{BB962C8B-B14F-4D97-AF65-F5344CB8AC3E}">
        <p14:creationId xmlns:p14="http://schemas.microsoft.com/office/powerpoint/2010/main" val="2858821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358C7B-23D2-4161-A76F-F4D4951F2EC1}"/>
              </a:ext>
            </a:extLst>
          </p:cNvPr>
          <p:cNvSpPr>
            <a:spLocks noGrp="1"/>
          </p:cNvSpPr>
          <p:nvPr>
            <p:ph type="title"/>
          </p:nvPr>
        </p:nvSpPr>
        <p:spPr/>
        <p:txBody>
          <a:bodyPr/>
          <a:lstStyle/>
          <a:p>
            <a:r>
              <a:rPr lang="fr-CA" dirty="0"/>
              <a:t>AI – Windows ML</a:t>
            </a:r>
            <a:endParaRPr lang="fr-FR" dirty="0"/>
          </a:p>
        </p:txBody>
      </p:sp>
    </p:spTree>
    <p:extLst>
      <p:ext uri="{BB962C8B-B14F-4D97-AF65-F5344CB8AC3E}">
        <p14:creationId xmlns:p14="http://schemas.microsoft.com/office/powerpoint/2010/main" val="27143369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9A66409-3AE0-4765-AC73-7C39DB42583E}"/>
              </a:ext>
            </a:extLst>
          </p:cNvPr>
          <p:cNvSpPr>
            <a:spLocks noGrp="1"/>
          </p:cNvSpPr>
          <p:nvPr>
            <p:ph type="body" sz="quarter" idx="10"/>
          </p:nvPr>
        </p:nvSpPr>
        <p:spPr>
          <a:xfrm>
            <a:off x="269239" y="1189177"/>
            <a:ext cx="11653523" cy="2055114"/>
          </a:xfrm>
        </p:spPr>
        <p:txBody>
          <a:bodyPr/>
          <a:lstStyle/>
          <a:p>
            <a:pPr marL="0" indent="0">
              <a:buNone/>
            </a:pPr>
            <a:endParaRPr lang="fr-CA" dirty="0"/>
          </a:p>
          <a:p>
            <a:pPr marL="0" indent="0">
              <a:buNone/>
            </a:pPr>
            <a:r>
              <a:rPr lang="fr-CA" dirty="0"/>
              <a:t>Problèmes liés à l’exécution distante des modèles :</a:t>
            </a:r>
          </a:p>
          <a:p>
            <a:pPr marL="0" indent="0">
              <a:buNone/>
            </a:pPr>
            <a:endParaRPr lang="fr-FR" dirty="0"/>
          </a:p>
        </p:txBody>
      </p:sp>
      <p:sp>
        <p:nvSpPr>
          <p:cNvPr id="2" name="Titre 1">
            <a:extLst>
              <a:ext uri="{FF2B5EF4-FFF2-40B4-BE49-F238E27FC236}">
                <a16:creationId xmlns:a16="http://schemas.microsoft.com/office/drawing/2014/main" id="{51DE1B5D-AB9D-421E-9995-A7AACAAE5988}"/>
              </a:ext>
            </a:extLst>
          </p:cNvPr>
          <p:cNvSpPr>
            <a:spLocks noGrp="1"/>
          </p:cNvSpPr>
          <p:nvPr>
            <p:ph type="title"/>
          </p:nvPr>
        </p:nvSpPr>
        <p:spPr/>
        <p:txBody>
          <a:bodyPr/>
          <a:lstStyle/>
          <a:p>
            <a:r>
              <a:rPr lang="fr-CA" dirty="0"/>
              <a:t>AI – Intelligent Edge</a:t>
            </a:r>
            <a:endParaRPr lang="fr-FR" dirty="0"/>
          </a:p>
        </p:txBody>
      </p:sp>
      <p:pic>
        <p:nvPicPr>
          <p:cNvPr id="4" name="Image 3">
            <a:extLst>
              <a:ext uri="{FF2B5EF4-FFF2-40B4-BE49-F238E27FC236}">
                <a16:creationId xmlns:a16="http://schemas.microsoft.com/office/drawing/2014/main" id="{5015E2F1-E99C-48A8-9492-7DFD375FD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7922"/>
            <a:ext cx="12192000" cy="1973428"/>
          </a:xfrm>
          <a:prstGeom prst="rect">
            <a:avLst/>
          </a:prstGeom>
          <a:ln>
            <a:solidFill>
              <a:schemeClr val="accent6">
                <a:lumMod val="20000"/>
                <a:lumOff val="80000"/>
              </a:schemeClr>
            </a:solidFill>
          </a:ln>
        </p:spPr>
      </p:pic>
    </p:spTree>
    <p:extLst>
      <p:ext uri="{BB962C8B-B14F-4D97-AF65-F5344CB8AC3E}">
        <p14:creationId xmlns:p14="http://schemas.microsoft.com/office/powerpoint/2010/main" val="37589855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C64BCC5-9E39-4D04-A7CC-18F2C19D7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381" y="0"/>
            <a:ext cx="8860271" cy="6858000"/>
          </a:xfrm>
          <a:prstGeom prst="rect">
            <a:avLst/>
          </a:prstGeom>
        </p:spPr>
      </p:pic>
      <p:sp>
        <p:nvSpPr>
          <p:cNvPr id="6" name="Rectangle 5">
            <a:extLst>
              <a:ext uri="{FF2B5EF4-FFF2-40B4-BE49-F238E27FC236}">
                <a16:creationId xmlns:a16="http://schemas.microsoft.com/office/drawing/2014/main" id="{8741AAF1-B870-4EB7-9B4F-8EFABE27E543}"/>
              </a:ext>
            </a:extLst>
          </p:cNvPr>
          <p:cNvSpPr/>
          <p:nvPr/>
        </p:nvSpPr>
        <p:spPr bwMode="auto">
          <a:xfrm>
            <a:off x="0" y="0"/>
            <a:ext cx="5329646"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ZoneTexte 3">
            <a:extLst>
              <a:ext uri="{FF2B5EF4-FFF2-40B4-BE49-F238E27FC236}">
                <a16:creationId xmlns:a16="http://schemas.microsoft.com/office/drawing/2014/main" id="{B2EB6D89-BEB7-494A-957C-E9F0E730BD5D}"/>
              </a:ext>
            </a:extLst>
          </p:cNvPr>
          <p:cNvSpPr txBox="1"/>
          <p:nvPr/>
        </p:nvSpPr>
        <p:spPr>
          <a:xfrm>
            <a:off x="566549" y="1997839"/>
            <a:ext cx="5002653" cy="2862322"/>
          </a:xfrm>
          <a:prstGeom prst="rect">
            <a:avLst/>
          </a:prstGeom>
          <a:noFill/>
        </p:spPr>
        <p:txBody>
          <a:bodyPr wrap="square" rtlCol="0">
            <a:spAutoFit/>
          </a:bodyPr>
          <a:lstStyle/>
          <a:p>
            <a:r>
              <a:rPr lang="fr-CA" sz="3600" dirty="0">
                <a:solidFill>
                  <a:schemeClr val="bg1"/>
                </a:solidFill>
                <a:latin typeface="Tempus Sans ITC" panose="04020404030D07020202" pitchFamily="82" charset="0"/>
              </a:rPr>
              <a:t>2018 AD</a:t>
            </a:r>
          </a:p>
          <a:p>
            <a:r>
              <a:rPr lang="fr-CA" sz="3600" dirty="0">
                <a:solidFill>
                  <a:schemeClr val="bg1"/>
                </a:solidFill>
                <a:latin typeface="Tempus Sans ITC" panose="04020404030D07020202" pitchFamily="82" charset="0"/>
              </a:rPr>
              <a:t>Les technologies web dominent</a:t>
            </a:r>
          </a:p>
          <a:p>
            <a:r>
              <a:rPr lang="fr-CA" sz="3600" dirty="0">
                <a:solidFill>
                  <a:schemeClr val="bg1"/>
                </a:solidFill>
                <a:latin typeface="Tempus Sans ITC" panose="04020404030D07020202" pitchFamily="82" charset="0"/>
              </a:rPr>
              <a:t>largement le paysage informatique </a:t>
            </a:r>
          </a:p>
        </p:txBody>
      </p:sp>
    </p:spTree>
    <p:extLst>
      <p:ext uri="{BB962C8B-B14F-4D97-AF65-F5344CB8AC3E}">
        <p14:creationId xmlns:p14="http://schemas.microsoft.com/office/powerpoint/2010/main" val="1435785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E1B5D-AB9D-421E-9995-A7AACAAE5988}"/>
              </a:ext>
            </a:extLst>
          </p:cNvPr>
          <p:cNvSpPr>
            <a:spLocks noGrp="1"/>
          </p:cNvSpPr>
          <p:nvPr>
            <p:ph type="title"/>
          </p:nvPr>
        </p:nvSpPr>
        <p:spPr/>
        <p:txBody>
          <a:bodyPr/>
          <a:lstStyle/>
          <a:p>
            <a:r>
              <a:rPr lang="fr-CA" dirty="0"/>
              <a:t>AI – Windows ML</a:t>
            </a:r>
            <a:endParaRPr lang="fr-FR" dirty="0"/>
          </a:p>
        </p:txBody>
      </p:sp>
      <p:pic>
        <p:nvPicPr>
          <p:cNvPr id="5" name="Image 4">
            <a:extLst>
              <a:ext uri="{FF2B5EF4-FFF2-40B4-BE49-F238E27FC236}">
                <a16:creationId xmlns:a16="http://schemas.microsoft.com/office/drawing/2014/main" id="{A71DCC5C-2E75-4C35-BEE3-659F0AFD2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2" y="1"/>
            <a:ext cx="12234482" cy="6858000"/>
          </a:xfrm>
          <a:prstGeom prst="rect">
            <a:avLst/>
          </a:prstGeom>
          <a:ln>
            <a:solidFill>
              <a:schemeClr val="accent6">
                <a:lumMod val="20000"/>
                <a:lumOff val="80000"/>
              </a:schemeClr>
            </a:solidFill>
          </a:ln>
        </p:spPr>
      </p:pic>
    </p:spTree>
    <p:extLst>
      <p:ext uri="{BB962C8B-B14F-4D97-AF65-F5344CB8AC3E}">
        <p14:creationId xmlns:p14="http://schemas.microsoft.com/office/powerpoint/2010/main" val="402417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64185818-89A6-40AA-AB4B-B09E398AC56B}"/>
              </a:ext>
            </a:extLst>
          </p:cNvPr>
          <p:cNvSpPr>
            <a:spLocks noGrp="1"/>
          </p:cNvSpPr>
          <p:nvPr>
            <p:ph type="body" sz="quarter" idx="10"/>
          </p:nvPr>
        </p:nvSpPr>
        <p:spPr>
          <a:xfrm>
            <a:off x="269239" y="1189177"/>
            <a:ext cx="11653523" cy="4862870"/>
          </a:xfrm>
        </p:spPr>
        <p:txBody>
          <a:bodyPr/>
          <a:lstStyle/>
          <a:p>
            <a:pPr marL="0" indent="0">
              <a:buNone/>
            </a:pPr>
            <a:r>
              <a:rPr lang="fr-CA" dirty="0"/>
              <a:t>C’est quoi ?</a:t>
            </a:r>
          </a:p>
          <a:p>
            <a:endParaRPr lang="fr-CA" sz="2000" dirty="0"/>
          </a:p>
          <a:p>
            <a:pPr marL="457200" indent="-457200">
              <a:buFont typeface="Arial" panose="020B0604020202020204" pitchFamily="34" charset="0"/>
              <a:buChar char="•"/>
            </a:pPr>
            <a:r>
              <a:rPr lang="fr-CA" dirty="0"/>
              <a:t>Évalue localement les modèles d’intelligence artificielle dans les applications Windows</a:t>
            </a:r>
          </a:p>
          <a:p>
            <a:pPr marL="457200" indent="-457200">
              <a:buFont typeface="Arial" panose="020B0604020202020204" pitchFamily="34" charset="0"/>
              <a:buChar char="•"/>
            </a:pPr>
            <a:r>
              <a:rPr lang="fr-CA" dirty="0"/>
              <a:t>Hors ligne : </a:t>
            </a:r>
          </a:p>
          <a:p>
            <a:pPr marL="693746" lvl="1" indent="-457200"/>
            <a:r>
              <a:rPr lang="fr-CA" dirty="0"/>
              <a:t>Élimine les problématiques de connectivité et bande passante</a:t>
            </a:r>
          </a:p>
          <a:p>
            <a:pPr marL="693746" lvl="1" indent="-457200"/>
            <a:r>
              <a:rPr lang="fr-CA" dirty="0"/>
              <a:t>Confidentialité des données</a:t>
            </a:r>
          </a:p>
          <a:p>
            <a:pPr marL="457200" indent="-457200">
              <a:buFont typeface="Arial" panose="020B0604020202020204" pitchFamily="34" charset="0"/>
              <a:buChar char="•"/>
            </a:pPr>
            <a:r>
              <a:rPr lang="fr-CA" dirty="0"/>
              <a:t>Performances élevées et résultats rapides</a:t>
            </a:r>
          </a:p>
          <a:p>
            <a:pPr marL="693746" lvl="1" indent="-457200"/>
            <a:r>
              <a:rPr lang="fr-CA" dirty="0"/>
              <a:t>Optimisations matérielles pour les processeurs et processeurs graphiques</a:t>
            </a:r>
          </a:p>
        </p:txBody>
      </p:sp>
      <p:sp>
        <p:nvSpPr>
          <p:cNvPr id="2" name="Titre 1">
            <a:extLst>
              <a:ext uri="{FF2B5EF4-FFF2-40B4-BE49-F238E27FC236}">
                <a16:creationId xmlns:a16="http://schemas.microsoft.com/office/drawing/2014/main" id="{F64B8EB7-AEE1-4F9B-81BB-2F1A0E73D5AE}"/>
              </a:ext>
            </a:extLst>
          </p:cNvPr>
          <p:cNvSpPr>
            <a:spLocks noGrp="1"/>
          </p:cNvSpPr>
          <p:nvPr>
            <p:ph type="title"/>
          </p:nvPr>
        </p:nvSpPr>
        <p:spPr/>
        <p:txBody>
          <a:bodyPr/>
          <a:lstStyle/>
          <a:p>
            <a:r>
              <a:rPr lang="fr-CA" dirty="0"/>
              <a:t>AI – Windows ML</a:t>
            </a:r>
            <a:endParaRPr lang="fr-FR" dirty="0"/>
          </a:p>
        </p:txBody>
      </p:sp>
    </p:spTree>
    <p:extLst>
      <p:ext uri="{BB962C8B-B14F-4D97-AF65-F5344CB8AC3E}">
        <p14:creationId xmlns:p14="http://schemas.microsoft.com/office/powerpoint/2010/main" val="2031193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1000"/>
                                        <p:tgtEl>
                                          <p:spTgt spid="7">
                                            <p:txEl>
                                              <p:pRg st="4" end="4"/>
                                            </p:txEl>
                                          </p:spTgt>
                                        </p:tgtEl>
                                      </p:cBhvr>
                                    </p:animEffect>
                                    <p:anim calcmode="lin" valueType="num">
                                      <p:cBhvr>
                                        <p:cTn id="2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1000"/>
                                        <p:tgtEl>
                                          <p:spTgt spid="7">
                                            <p:txEl>
                                              <p:pRg st="5" end="5"/>
                                            </p:txEl>
                                          </p:spTgt>
                                        </p:tgtEl>
                                      </p:cBhvr>
                                    </p:animEffect>
                                    <p:anim calcmode="lin" valueType="num">
                                      <p:cBhvr>
                                        <p:cTn id="25"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1000"/>
                                        <p:tgtEl>
                                          <p:spTgt spid="7">
                                            <p:txEl>
                                              <p:pRg st="6" end="6"/>
                                            </p:txEl>
                                          </p:spTgt>
                                        </p:tgtEl>
                                      </p:cBhvr>
                                    </p:animEffect>
                                    <p:anim calcmode="lin" valueType="num">
                                      <p:cBhvr>
                                        <p:cTn id="3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1000"/>
                                        <p:tgtEl>
                                          <p:spTgt spid="7">
                                            <p:txEl>
                                              <p:pRg st="7" end="7"/>
                                            </p:txEl>
                                          </p:spTgt>
                                        </p:tgtEl>
                                      </p:cBhvr>
                                    </p:animEffect>
                                    <p:anim calcmode="lin" valueType="num">
                                      <p:cBhvr>
                                        <p:cTn id="37"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4B8EB7-AEE1-4F9B-81BB-2F1A0E73D5AE}"/>
              </a:ext>
            </a:extLst>
          </p:cNvPr>
          <p:cNvSpPr>
            <a:spLocks noGrp="1"/>
          </p:cNvSpPr>
          <p:nvPr>
            <p:ph type="title"/>
          </p:nvPr>
        </p:nvSpPr>
        <p:spPr/>
        <p:txBody>
          <a:bodyPr/>
          <a:lstStyle/>
          <a:p>
            <a:r>
              <a:rPr lang="fr-CA" dirty="0"/>
              <a:t>AI – Windows ML</a:t>
            </a:r>
            <a:endParaRPr lang="fr-FR" dirty="0"/>
          </a:p>
        </p:txBody>
      </p:sp>
      <p:sp>
        <p:nvSpPr>
          <p:cNvPr id="5" name="Espace réservé du texte 4">
            <a:extLst>
              <a:ext uri="{FF2B5EF4-FFF2-40B4-BE49-F238E27FC236}">
                <a16:creationId xmlns:a16="http://schemas.microsoft.com/office/drawing/2014/main" id="{0EEB22C8-7CC5-4F54-924F-DBD0B5154084}"/>
              </a:ext>
            </a:extLst>
          </p:cNvPr>
          <p:cNvSpPr>
            <a:spLocks noGrp="1"/>
          </p:cNvSpPr>
          <p:nvPr>
            <p:ph type="body" sz="quarter" idx="10"/>
          </p:nvPr>
        </p:nvSpPr>
        <p:spPr>
          <a:xfrm>
            <a:off x="269241" y="1522107"/>
            <a:ext cx="5378548" cy="4401697"/>
          </a:xfrm>
        </p:spPr>
        <p:txBody>
          <a:bodyPr/>
          <a:lstStyle/>
          <a:p>
            <a:pPr marL="457200" indent="-457200">
              <a:buFont typeface="Arial" panose="020B0604020202020204" pitchFamily="34" charset="0"/>
              <a:buChar char="•"/>
            </a:pPr>
            <a:r>
              <a:rPr lang="fr-CA" dirty="0"/>
              <a:t>Natif dans Windows 10</a:t>
            </a:r>
          </a:p>
          <a:p>
            <a:pPr marL="684409" lvl="2" indent="-457200">
              <a:buFont typeface="Arial" panose="020B0604020202020204" pitchFamily="34" charset="0"/>
              <a:buChar char="•"/>
            </a:pPr>
            <a:r>
              <a:rPr lang="fr-CA" dirty="0"/>
              <a:t>Redstone </a:t>
            </a:r>
            <a:r>
              <a:rPr lang="fr-FR" dirty="0"/>
              <a:t>4 – en Preview</a:t>
            </a:r>
          </a:p>
          <a:p>
            <a:pPr marL="684409" lvl="2" indent="-457200">
              <a:buFont typeface="Arial" panose="020B0604020202020204" pitchFamily="34" charset="0"/>
              <a:buChar char="•"/>
            </a:pPr>
            <a:r>
              <a:rPr lang="fr-CA" dirty="0"/>
              <a:t>R</a:t>
            </a:r>
            <a:r>
              <a:rPr lang="fr-FR" dirty="0" err="1"/>
              <a:t>edstone</a:t>
            </a:r>
            <a:r>
              <a:rPr lang="fr-FR" dirty="0"/>
              <a:t> 5 – version finale</a:t>
            </a:r>
          </a:p>
          <a:p>
            <a:pPr marL="457200" indent="-457200">
              <a:buFont typeface="Arial" panose="020B0604020202020204" pitchFamily="34" charset="0"/>
              <a:buChar char="•"/>
            </a:pPr>
            <a:r>
              <a:rPr lang="fr-FR" dirty="0"/>
              <a:t>Format ONNX</a:t>
            </a:r>
          </a:p>
          <a:p>
            <a:pPr marL="684409" lvl="2" indent="-457200">
              <a:buFont typeface="Arial" panose="020B0604020202020204" pitchFamily="34" charset="0"/>
              <a:buChar char="•"/>
            </a:pPr>
            <a:r>
              <a:rPr lang="fr-CA" dirty="0"/>
              <a:t>1.0.0 (RS4)</a:t>
            </a:r>
            <a:endParaRPr lang="fr-FR" dirty="0"/>
          </a:p>
          <a:p>
            <a:pPr marL="684409" lvl="2" indent="-457200">
              <a:buFont typeface="Arial" panose="020B0604020202020204" pitchFamily="34" charset="0"/>
              <a:buChar char="•"/>
            </a:pPr>
            <a:r>
              <a:rPr lang="fr-FR" dirty="0"/>
              <a:t>1.2.2 (RS5)</a:t>
            </a:r>
          </a:p>
          <a:p>
            <a:pPr marL="457200" indent="-457200">
              <a:buFont typeface="Arial" panose="020B0604020202020204" pitchFamily="34" charset="0"/>
              <a:buChar char="•"/>
            </a:pPr>
            <a:r>
              <a:rPr lang="fr-CA" dirty="0"/>
              <a:t>O</a:t>
            </a:r>
            <a:r>
              <a:rPr lang="fr-FR" dirty="0" err="1"/>
              <a:t>utils</a:t>
            </a:r>
            <a:r>
              <a:rPr lang="fr-FR" dirty="0"/>
              <a:t> </a:t>
            </a:r>
            <a:r>
              <a:rPr lang="fr-FR" dirty="0" err="1"/>
              <a:t>WinMLTools</a:t>
            </a:r>
            <a:endParaRPr lang="fr-FR" dirty="0"/>
          </a:p>
          <a:p>
            <a:pPr marL="457200" indent="-457200">
              <a:buFont typeface="Arial" panose="020B0604020202020204" pitchFamily="34" charset="0"/>
              <a:buChar char="•"/>
            </a:pPr>
            <a:r>
              <a:rPr lang="fr-CA" dirty="0"/>
              <a:t>V</a:t>
            </a:r>
            <a:r>
              <a:rPr lang="fr-FR" dirty="0" err="1"/>
              <a:t>isual</a:t>
            </a:r>
            <a:r>
              <a:rPr lang="fr-FR" dirty="0"/>
              <a:t> Studio AI Tools</a:t>
            </a:r>
          </a:p>
          <a:p>
            <a:pPr marL="457200" indent="-457200">
              <a:buFont typeface="Arial" panose="020B0604020202020204" pitchFamily="34" charset="0"/>
              <a:buChar char="•"/>
            </a:pPr>
            <a:r>
              <a:rPr lang="fr-CA" dirty="0"/>
              <a:t>C</a:t>
            </a:r>
            <a:r>
              <a:rPr lang="fr-FR" dirty="0" err="1"/>
              <a:t>ustom</a:t>
            </a:r>
            <a:r>
              <a:rPr lang="fr-FR" dirty="0"/>
              <a:t> Vision, Azure Machine Learning</a:t>
            </a:r>
          </a:p>
        </p:txBody>
      </p:sp>
      <p:pic>
        <p:nvPicPr>
          <p:cNvPr id="1026" name="Picture 2" descr="windows ml layers">
            <a:extLst>
              <a:ext uri="{FF2B5EF4-FFF2-40B4-BE49-F238E27FC236}">
                <a16:creationId xmlns:a16="http://schemas.microsoft.com/office/drawing/2014/main" id="{ECC0C798-6BE3-4E5F-9166-499A72AFD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758" y="889918"/>
            <a:ext cx="4462520" cy="543128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6624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85498" y="2881341"/>
            <a:ext cx="10010687" cy="2012859"/>
          </a:xfrm>
        </p:spPr>
        <p:txBody>
          <a:bodyPr/>
          <a:lstStyle/>
          <a:p>
            <a:r>
              <a:rPr lang="fr-CA" dirty="0"/>
              <a:t>Démo</a:t>
            </a:r>
            <a:br>
              <a:rPr lang="fr-CA" dirty="0"/>
            </a:br>
            <a:r>
              <a:rPr lang="fr-CA" sz="3600" dirty="0"/>
              <a:t>Ajouter de l’IA à une application existante, fonctionnant hors-ligne</a:t>
            </a:r>
            <a:endParaRPr lang="fr-CA" dirty="0"/>
          </a:p>
        </p:txBody>
      </p:sp>
    </p:spTree>
    <p:extLst>
      <p:ext uri="{BB962C8B-B14F-4D97-AF65-F5344CB8AC3E}">
        <p14:creationId xmlns:p14="http://schemas.microsoft.com/office/powerpoint/2010/main" val="2241341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8E7D7-AA7C-48AD-93B3-9F51C6B414D3}"/>
              </a:ext>
            </a:extLst>
          </p:cNvPr>
          <p:cNvSpPr>
            <a:spLocks noGrp="1"/>
          </p:cNvSpPr>
          <p:nvPr>
            <p:ph type="title"/>
          </p:nvPr>
        </p:nvSpPr>
        <p:spPr>
          <a:xfrm>
            <a:off x="568047" y="2084172"/>
            <a:ext cx="11354714" cy="2139688"/>
          </a:xfrm>
        </p:spPr>
        <p:txBody>
          <a:bodyPr/>
          <a:lstStyle/>
          <a:p>
            <a:r>
              <a:rPr lang="fr-FR" dirty="0"/>
              <a:t>Installation aisée </a:t>
            </a:r>
            <a:br>
              <a:rPr lang="fr-FR" dirty="0"/>
            </a:br>
            <a:r>
              <a:rPr lang="fr-FR" dirty="0"/>
              <a:t>Mises à jour transparentes</a:t>
            </a:r>
            <a:endParaRPr lang="fr-CA" dirty="0"/>
          </a:p>
        </p:txBody>
      </p:sp>
      <p:sp>
        <p:nvSpPr>
          <p:cNvPr id="3" name="ZoneTexte 2">
            <a:extLst>
              <a:ext uri="{FF2B5EF4-FFF2-40B4-BE49-F238E27FC236}">
                <a16:creationId xmlns:a16="http://schemas.microsoft.com/office/drawing/2014/main" id="{7483876E-C8E4-4E4F-B505-000D5D2BFABA}"/>
              </a:ext>
            </a:extLst>
          </p:cNvPr>
          <p:cNvSpPr txBox="1"/>
          <p:nvPr/>
        </p:nvSpPr>
        <p:spPr>
          <a:xfrm flipH="1">
            <a:off x="568045" y="4362027"/>
            <a:ext cx="6977447" cy="1855893"/>
          </a:xfrm>
          <a:prstGeom prst="rect">
            <a:avLst/>
          </a:prstGeom>
          <a:noFill/>
        </p:spPr>
        <p:txBody>
          <a:bodyPr wrap="square" lIns="182880" tIns="146304" rIns="182880" bIns="146304" rtlCol="0">
            <a:spAutoFit/>
          </a:bodyPr>
          <a:lstStyle/>
          <a:p>
            <a:pPr>
              <a:lnSpc>
                <a:spcPct val="90000"/>
              </a:lnSpc>
              <a:spcAft>
                <a:spcPts val="600"/>
              </a:spcAft>
            </a:pPr>
            <a:r>
              <a:rPr lang="fr-CA" sz="2400" dirty="0">
                <a:gradFill>
                  <a:gsLst>
                    <a:gs pos="2917">
                      <a:schemeClr val="tx1"/>
                    </a:gs>
                    <a:gs pos="30000">
                      <a:schemeClr val="tx1"/>
                    </a:gs>
                  </a:gsLst>
                  <a:lin ang="5400000" scaled="0"/>
                </a:gradFill>
                <a:latin typeface="+mj-lt"/>
              </a:rPr>
              <a:t>→ Le Windows Store</a:t>
            </a:r>
          </a:p>
          <a:p>
            <a:pPr>
              <a:lnSpc>
                <a:spcPct val="90000"/>
              </a:lnSpc>
              <a:spcAft>
                <a:spcPts val="600"/>
              </a:spcAft>
            </a:pPr>
            <a:r>
              <a:rPr lang="fr-CA" sz="2400" dirty="0">
                <a:gradFill>
                  <a:gsLst>
                    <a:gs pos="2917">
                      <a:schemeClr val="tx1"/>
                    </a:gs>
                    <a:gs pos="30000">
                      <a:schemeClr val="tx1"/>
                    </a:gs>
                  </a:gsLst>
                  <a:lin ang="5400000" scaled="0"/>
                </a:gradFill>
              </a:rPr>
              <a:t>→ </a:t>
            </a:r>
            <a:r>
              <a:rPr lang="fr-CA" sz="2400" dirty="0">
                <a:gradFill>
                  <a:gsLst>
                    <a:gs pos="2917">
                      <a:schemeClr val="tx1"/>
                    </a:gs>
                    <a:gs pos="30000">
                      <a:schemeClr val="tx1"/>
                    </a:gs>
                  </a:gsLst>
                  <a:lin ang="5400000" scaled="0"/>
                </a:gradFill>
                <a:latin typeface="+mj-lt"/>
              </a:rPr>
              <a:t>Groupes + Déploiement progressif</a:t>
            </a:r>
          </a:p>
          <a:p>
            <a:pPr>
              <a:lnSpc>
                <a:spcPct val="90000"/>
              </a:lnSpc>
              <a:spcAft>
                <a:spcPts val="600"/>
              </a:spcAft>
            </a:pPr>
            <a:r>
              <a:rPr lang="fr-CA" sz="2400" dirty="0">
                <a:gradFill>
                  <a:gsLst>
                    <a:gs pos="2917">
                      <a:schemeClr val="tx1"/>
                    </a:gs>
                    <a:gs pos="30000">
                      <a:schemeClr val="tx1"/>
                    </a:gs>
                  </a:gsLst>
                  <a:lin ang="5400000" scaled="0"/>
                </a:gradFill>
              </a:rPr>
              <a:t>→ </a:t>
            </a:r>
            <a:r>
              <a:rPr lang="fr-CA" sz="2400" dirty="0">
                <a:gradFill>
                  <a:gsLst>
                    <a:gs pos="2917">
                      <a:schemeClr val="tx1"/>
                    </a:gs>
                    <a:gs pos="30000">
                      <a:schemeClr val="tx1"/>
                    </a:gs>
                  </a:gsLst>
                  <a:lin ang="5400000" scaled="0"/>
                </a:gradFill>
                <a:latin typeface="+mj-lt"/>
              </a:rPr>
              <a:t>Expérimentation (A/B testing)</a:t>
            </a:r>
          </a:p>
          <a:p>
            <a:pPr>
              <a:lnSpc>
                <a:spcPct val="90000"/>
              </a:lnSpc>
              <a:spcAft>
                <a:spcPts val="600"/>
              </a:spcAft>
            </a:pPr>
            <a:r>
              <a:rPr lang="fr-CA" sz="2400" dirty="0">
                <a:gradFill>
                  <a:gsLst>
                    <a:gs pos="2917">
                      <a:schemeClr val="tx1"/>
                    </a:gs>
                    <a:gs pos="30000">
                      <a:schemeClr val="tx1"/>
                    </a:gs>
                  </a:gsLst>
                  <a:lin ang="5400000" scaled="0"/>
                </a:gradFill>
                <a:latin typeface="+mj-lt"/>
              </a:rPr>
              <a:t>→ Télémétrie et plus encore…</a:t>
            </a:r>
          </a:p>
        </p:txBody>
      </p:sp>
    </p:spTree>
    <p:extLst>
      <p:ext uri="{BB962C8B-B14F-4D97-AF65-F5344CB8AC3E}">
        <p14:creationId xmlns:p14="http://schemas.microsoft.com/office/powerpoint/2010/main" val="241204223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arré corné 3">
            <a:extLst>
              <a:ext uri="{FF2B5EF4-FFF2-40B4-BE49-F238E27FC236}">
                <a16:creationId xmlns:a16="http://schemas.microsoft.com/office/drawing/2014/main" id="{2BA37754-30BD-43E6-B9F7-DA9A56C25393}"/>
              </a:ext>
            </a:extLst>
          </p:cNvPr>
          <p:cNvSpPr/>
          <p:nvPr/>
        </p:nvSpPr>
        <p:spPr bwMode="auto">
          <a:xfrm>
            <a:off x="4722636" y="1040151"/>
            <a:ext cx="1784994" cy="329802"/>
          </a:xfrm>
          <a:prstGeom prst="foldedCorner">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CA"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Certification</a:t>
            </a:r>
            <a:endParaRPr lang="fr-FR"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endParaRPr>
          </a:p>
        </p:txBody>
      </p:sp>
      <p:sp>
        <p:nvSpPr>
          <p:cNvPr id="2" name="Titre 1">
            <a:extLst>
              <a:ext uri="{FF2B5EF4-FFF2-40B4-BE49-F238E27FC236}">
                <a16:creationId xmlns:a16="http://schemas.microsoft.com/office/drawing/2014/main" id="{558A10D2-B0DB-495D-9073-64D26FA1E6A9}"/>
              </a:ext>
            </a:extLst>
          </p:cNvPr>
          <p:cNvSpPr>
            <a:spLocks noGrp="1"/>
          </p:cNvSpPr>
          <p:nvPr>
            <p:ph type="title"/>
          </p:nvPr>
        </p:nvSpPr>
        <p:spPr/>
        <p:txBody>
          <a:bodyPr/>
          <a:lstStyle/>
          <a:p>
            <a:r>
              <a:rPr lang="fr-CA" dirty="0"/>
              <a:t>Le Windows Store</a:t>
            </a:r>
            <a:endParaRPr lang="fr-FR" dirty="0"/>
          </a:p>
        </p:txBody>
      </p:sp>
      <p:cxnSp>
        <p:nvCxnSpPr>
          <p:cNvPr id="5" name="Connecteur droit 4">
            <a:extLst>
              <a:ext uri="{FF2B5EF4-FFF2-40B4-BE49-F238E27FC236}">
                <a16:creationId xmlns:a16="http://schemas.microsoft.com/office/drawing/2014/main" id="{E9DA4FAF-EDF4-407F-92AD-557E8CEA67B9}"/>
              </a:ext>
            </a:extLst>
          </p:cNvPr>
          <p:cNvCxnSpPr/>
          <p:nvPr/>
        </p:nvCxnSpPr>
        <p:spPr>
          <a:xfrm>
            <a:off x="4355868" y="1163318"/>
            <a:ext cx="0" cy="4929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5981CDA-49CF-4896-8A8C-ADF31E326CA4}"/>
              </a:ext>
            </a:extLst>
          </p:cNvPr>
          <p:cNvCxnSpPr>
            <a:cxnSpLocks/>
          </p:cNvCxnSpPr>
          <p:nvPr/>
        </p:nvCxnSpPr>
        <p:spPr>
          <a:xfrm flipH="1">
            <a:off x="4430684" y="3565696"/>
            <a:ext cx="766849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14" name="Modèle 3D 13" descr="Surface Studio Pc">
                <a:extLst>
                  <a:ext uri="{FF2B5EF4-FFF2-40B4-BE49-F238E27FC236}">
                    <a16:creationId xmlns:a16="http://schemas.microsoft.com/office/drawing/2014/main" id="{6A22C890-921E-4D8E-BF98-21DC4A252F13}"/>
                  </a:ext>
                </a:extLst>
              </p:cNvPr>
              <p:cNvGraphicFramePr>
                <a:graphicFrameLocks noChangeAspect="1"/>
              </p:cNvGraphicFramePr>
              <p:nvPr>
                <p:extLst>
                  <p:ext uri="{D42A27DB-BD31-4B8C-83A1-F6EECF244321}">
                    <p14:modId xmlns:p14="http://schemas.microsoft.com/office/powerpoint/2010/main" val="3199591462"/>
                  </p:ext>
                </p:extLst>
              </p:nvPr>
            </p:nvGraphicFramePr>
            <p:xfrm>
              <a:off x="10346916" y="4399082"/>
              <a:ext cx="1471494" cy="1578081"/>
            </p:xfrm>
            <a:graphic>
              <a:graphicData uri="http://schemas.microsoft.com/office/drawing/2017/model3d">
                <am3d:model3d r:embed="rId3">
                  <am3d:spPr>
                    <a:xfrm>
                      <a:off x="0" y="0"/>
                      <a:ext cx="1471494" cy="1578081"/>
                    </a:xfrm>
                    <a:prstGeom prst="rect">
                      <a:avLst/>
                    </a:prstGeom>
                  </am3d:spPr>
                  <am3d:camera>
                    <am3d:pos x="0" y="0" z="70239775"/>
                    <am3d:up dx="0" dy="36000000" dz="0"/>
                    <am3d:lookAt x="0" y="0" z="0"/>
                    <am3d:perspective fov="2700000"/>
                  </am3d:camera>
                  <am3d:trans>
                    <am3d:meterPerModelUnit n="1709005" d="1000000"/>
                    <am3d:preTrans dx="0" dy="0" dz="-18000000"/>
                    <am3d:scale>
                      <am3d:sx n="1000000" d="1000000"/>
                      <am3d:sy n="1000000" d="1000000"/>
                      <am3d:sz n="1000000" d="1000000"/>
                    </am3d:scale>
                    <am3d:rot ax="725712" ay="3659158" az="636843"/>
                    <am3d:postTrans dx="0" dy="0" dz="0"/>
                  </am3d:trans>
                  <am3d:raster rName="Office3DRenderer" rVer="16.0.8326">
                    <am3d:blip r:embed="rId4"/>
                  </am3d:raster>
                  <am3d:objViewport viewportSz="20040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4" name="Modèle 3D 13" descr="Surface Studio Pc">
                <a:extLst>
                  <a:ext uri="{FF2B5EF4-FFF2-40B4-BE49-F238E27FC236}">
                    <a16:creationId xmlns:a16="http://schemas.microsoft.com/office/drawing/2014/main" id="{6A22C890-921E-4D8E-BF98-21DC4A252F13}"/>
                  </a:ext>
                </a:extLst>
              </p:cNvPr>
              <p:cNvPicPr>
                <a:picLocks noGrp="1" noRot="1" noChangeAspect="1" noMove="1" noResize="1" noEditPoints="1" noAdjustHandles="1" noChangeArrowheads="1" noChangeShapeType="1" noCrop="1"/>
              </p:cNvPicPr>
              <p:nvPr/>
            </p:nvPicPr>
            <p:blipFill>
              <a:blip r:embed="rId5"/>
              <a:stretch>
                <a:fillRect/>
              </a:stretch>
            </p:blipFill>
            <p:spPr>
              <a:xfrm>
                <a:off x="10346916" y="4399082"/>
                <a:ext cx="1471494" cy="1578081"/>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5" name="Modèle 3D 14" descr="Surface Pro - Platine">
                <a:extLst>
                  <a:ext uri="{FF2B5EF4-FFF2-40B4-BE49-F238E27FC236}">
                    <a16:creationId xmlns:a16="http://schemas.microsoft.com/office/drawing/2014/main" id="{68276B94-AB9A-403C-A43F-72B6166B4B50}"/>
                  </a:ext>
                </a:extLst>
              </p:cNvPr>
              <p:cNvGraphicFramePr>
                <a:graphicFrameLocks noChangeAspect="1"/>
              </p:cNvGraphicFramePr>
              <p:nvPr>
                <p:extLst>
                  <p:ext uri="{D42A27DB-BD31-4B8C-83A1-F6EECF244321}">
                    <p14:modId xmlns:p14="http://schemas.microsoft.com/office/powerpoint/2010/main" val="1333509011"/>
                  </p:ext>
                </p:extLst>
              </p:nvPr>
            </p:nvGraphicFramePr>
            <p:xfrm>
              <a:off x="10462420" y="824251"/>
              <a:ext cx="1589076" cy="1563236"/>
            </p:xfrm>
            <a:graphic>
              <a:graphicData uri="http://schemas.microsoft.com/office/drawing/2017/model3d">
                <am3d:model3d r:embed="rId6">
                  <am3d:spPr>
                    <a:xfrm>
                      <a:off x="0" y="0"/>
                      <a:ext cx="1589076" cy="1563236"/>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1546064" ay="-558174" az="-267720"/>
                    <am3d:postTrans dx="0" dy="0" dz="0"/>
                  </am3d:trans>
                  <am3d:raster rName="Office3DRenderer" rVer="16.0.8326">
                    <am3d:blip r:embed="rId7"/>
                  </am3d:raster>
                  <am3d:objViewport viewportSz="20038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 name="Modèle 3D 14" descr="Surface Pro - Platine">
                <a:extLst>
                  <a:ext uri="{FF2B5EF4-FFF2-40B4-BE49-F238E27FC236}">
                    <a16:creationId xmlns:a16="http://schemas.microsoft.com/office/drawing/2014/main" id="{68276B94-AB9A-403C-A43F-72B6166B4B50}"/>
                  </a:ext>
                </a:extLst>
              </p:cNvPr>
              <p:cNvPicPr>
                <a:picLocks noGrp="1" noRot="1" noChangeAspect="1" noMove="1" noResize="1" noEditPoints="1" noAdjustHandles="1" noChangeArrowheads="1" noChangeShapeType="1" noCrop="1"/>
              </p:cNvPicPr>
              <p:nvPr/>
            </p:nvPicPr>
            <p:blipFill>
              <a:blip r:embed="rId8"/>
              <a:stretch>
                <a:fillRect/>
              </a:stretch>
            </p:blipFill>
            <p:spPr>
              <a:xfrm>
                <a:off x="10462420" y="824251"/>
                <a:ext cx="1589076" cy="1563236"/>
              </a:xfrm>
              <a:prstGeom prst="rect">
                <a:avLst/>
              </a:prstGeom>
            </p:spPr>
          </p:pic>
        </mc:Fallback>
      </mc:AlternateContent>
      <p:sp>
        <p:nvSpPr>
          <p:cNvPr id="18" name="Flèche : droite 17">
            <a:extLst>
              <a:ext uri="{FF2B5EF4-FFF2-40B4-BE49-F238E27FC236}">
                <a16:creationId xmlns:a16="http://schemas.microsoft.com/office/drawing/2014/main" id="{9A7FD0F1-A900-4362-8B67-37875BEC22DA}"/>
              </a:ext>
            </a:extLst>
          </p:cNvPr>
          <p:cNvSpPr/>
          <p:nvPr/>
        </p:nvSpPr>
        <p:spPr>
          <a:xfrm>
            <a:off x="6751415" y="1450572"/>
            <a:ext cx="396001" cy="237318"/>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Nuage 21">
            <a:extLst>
              <a:ext uri="{FF2B5EF4-FFF2-40B4-BE49-F238E27FC236}">
                <a16:creationId xmlns:a16="http://schemas.microsoft.com/office/drawing/2014/main" id="{0F63BA8B-BF10-4FCB-9A87-FBA2BA7DB4A7}"/>
              </a:ext>
            </a:extLst>
          </p:cNvPr>
          <p:cNvSpPr/>
          <p:nvPr/>
        </p:nvSpPr>
        <p:spPr>
          <a:xfrm>
            <a:off x="7277266" y="1114988"/>
            <a:ext cx="1886990" cy="1022465"/>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CA" sz="1600" dirty="0"/>
              <a:t>Store public</a:t>
            </a:r>
            <a:endParaRPr lang="fr-FR" sz="1600" dirty="0"/>
          </a:p>
        </p:txBody>
      </p:sp>
      <p:sp>
        <p:nvSpPr>
          <p:cNvPr id="29" name="Nuage 28">
            <a:extLst>
              <a:ext uri="{FF2B5EF4-FFF2-40B4-BE49-F238E27FC236}">
                <a16:creationId xmlns:a16="http://schemas.microsoft.com/office/drawing/2014/main" id="{67683AF3-125B-46A6-984D-C2CBBA6DF870}"/>
              </a:ext>
            </a:extLst>
          </p:cNvPr>
          <p:cNvSpPr/>
          <p:nvPr/>
        </p:nvSpPr>
        <p:spPr>
          <a:xfrm>
            <a:off x="7277266" y="4946701"/>
            <a:ext cx="1886990" cy="1022465"/>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CA" sz="1600" dirty="0"/>
              <a:t>Store d’entreprise</a:t>
            </a:r>
            <a:endParaRPr lang="fr-FR" sz="1600" dirty="0"/>
          </a:p>
        </p:txBody>
      </p:sp>
      <p:sp>
        <p:nvSpPr>
          <p:cNvPr id="48" name="ZoneTexte 47">
            <a:extLst>
              <a:ext uri="{FF2B5EF4-FFF2-40B4-BE49-F238E27FC236}">
                <a16:creationId xmlns:a16="http://schemas.microsoft.com/office/drawing/2014/main" id="{3EF815FC-FD2D-4444-9E73-58D72EF48FFF}"/>
              </a:ext>
            </a:extLst>
          </p:cNvPr>
          <p:cNvSpPr txBox="1"/>
          <p:nvPr/>
        </p:nvSpPr>
        <p:spPr>
          <a:xfrm>
            <a:off x="960835" y="2602922"/>
            <a:ext cx="1953483" cy="276999"/>
          </a:xfrm>
          <a:prstGeom prst="rect">
            <a:avLst/>
          </a:prstGeom>
          <a:noFill/>
        </p:spPr>
        <p:txBody>
          <a:bodyPr wrap="none" rtlCol="0">
            <a:spAutoFit/>
          </a:bodyPr>
          <a:lstStyle/>
          <a:p>
            <a:r>
              <a:rPr lang="fr-CA" sz="1200" dirty="0">
                <a:solidFill>
                  <a:schemeClr val="tx1">
                    <a:lumMod val="50000"/>
                    <a:lumOff val="50000"/>
                  </a:schemeClr>
                </a:solidFill>
              </a:rPr>
              <a:t>Développeur indépendant</a:t>
            </a:r>
            <a:endParaRPr lang="fr-FR" sz="1200" dirty="0">
              <a:solidFill>
                <a:schemeClr val="tx1">
                  <a:lumMod val="50000"/>
                  <a:lumOff val="50000"/>
                </a:schemeClr>
              </a:solidFill>
            </a:endParaRPr>
          </a:p>
        </p:txBody>
      </p:sp>
      <p:sp>
        <p:nvSpPr>
          <p:cNvPr id="49" name="ZoneTexte 48">
            <a:extLst>
              <a:ext uri="{FF2B5EF4-FFF2-40B4-BE49-F238E27FC236}">
                <a16:creationId xmlns:a16="http://schemas.microsoft.com/office/drawing/2014/main" id="{22948C85-8B4B-4D2F-A15B-F670259F271C}"/>
              </a:ext>
            </a:extLst>
          </p:cNvPr>
          <p:cNvSpPr txBox="1"/>
          <p:nvPr/>
        </p:nvSpPr>
        <p:spPr>
          <a:xfrm>
            <a:off x="204117" y="4210319"/>
            <a:ext cx="1315488" cy="276999"/>
          </a:xfrm>
          <a:prstGeom prst="rect">
            <a:avLst/>
          </a:prstGeom>
          <a:noFill/>
        </p:spPr>
        <p:txBody>
          <a:bodyPr wrap="none" rtlCol="0">
            <a:spAutoFit/>
          </a:bodyPr>
          <a:lstStyle/>
          <a:p>
            <a:pPr algn="ctr"/>
            <a:r>
              <a:rPr lang="fr-CA" sz="1200" dirty="0">
                <a:solidFill>
                  <a:schemeClr val="tx1">
                    <a:lumMod val="50000"/>
                    <a:lumOff val="50000"/>
                  </a:schemeClr>
                </a:solidFill>
              </a:rPr>
              <a:t>Développeur tier</a:t>
            </a:r>
            <a:endParaRPr lang="fr-FR" sz="1200" dirty="0">
              <a:solidFill>
                <a:schemeClr val="tx1">
                  <a:lumMod val="50000"/>
                  <a:lumOff val="50000"/>
                </a:schemeClr>
              </a:solidFill>
            </a:endParaRPr>
          </a:p>
        </p:txBody>
      </p:sp>
      <p:sp>
        <p:nvSpPr>
          <p:cNvPr id="50" name="ZoneTexte 49">
            <a:extLst>
              <a:ext uri="{FF2B5EF4-FFF2-40B4-BE49-F238E27FC236}">
                <a16:creationId xmlns:a16="http://schemas.microsoft.com/office/drawing/2014/main" id="{0F1177A9-63D3-4BFC-863F-0E3529B74FCB}"/>
              </a:ext>
            </a:extLst>
          </p:cNvPr>
          <p:cNvSpPr txBox="1"/>
          <p:nvPr/>
        </p:nvSpPr>
        <p:spPr>
          <a:xfrm>
            <a:off x="1628204" y="5605954"/>
            <a:ext cx="824008" cy="276999"/>
          </a:xfrm>
          <a:prstGeom prst="rect">
            <a:avLst/>
          </a:prstGeom>
          <a:noFill/>
        </p:spPr>
        <p:txBody>
          <a:bodyPr wrap="none" rtlCol="0">
            <a:spAutoFit/>
          </a:bodyPr>
          <a:lstStyle/>
          <a:p>
            <a:r>
              <a:rPr lang="fr-CA" sz="1200" dirty="0">
                <a:solidFill>
                  <a:schemeClr val="tx1">
                    <a:lumMod val="50000"/>
                    <a:lumOff val="50000"/>
                  </a:schemeClr>
                </a:solidFill>
              </a:rPr>
              <a:t>Entreprise</a:t>
            </a:r>
            <a:endParaRPr lang="fr-FR" sz="1200" dirty="0">
              <a:solidFill>
                <a:schemeClr val="tx1">
                  <a:lumMod val="50000"/>
                  <a:lumOff val="50000"/>
                </a:schemeClr>
              </a:solidFill>
            </a:endParaRPr>
          </a:p>
        </p:txBody>
      </p:sp>
      <p:sp>
        <p:nvSpPr>
          <p:cNvPr id="40" name="Flèche : droite 39">
            <a:extLst>
              <a:ext uri="{FF2B5EF4-FFF2-40B4-BE49-F238E27FC236}">
                <a16:creationId xmlns:a16="http://schemas.microsoft.com/office/drawing/2014/main" id="{CD13EE37-6AC8-42F2-A243-C227FB7BF485}"/>
              </a:ext>
            </a:extLst>
          </p:cNvPr>
          <p:cNvSpPr/>
          <p:nvPr/>
        </p:nvSpPr>
        <p:spPr>
          <a:xfrm>
            <a:off x="9326703" y="1450572"/>
            <a:ext cx="1057646" cy="237319"/>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Flèche : droite 51">
            <a:extLst>
              <a:ext uri="{FF2B5EF4-FFF2-40B4-BE49-F238E27FC236}">
                <a16:creationId xmlns:a16="http://schemas.microsoft.com/office/drawing/2014/main" id="{5B6705B1-04FE-466F-9294-03D3BA9D275C}"/>
              </a:ext>
            </a:extLst>
          </p:cNvPr>
          <p:cNvSpPr/>
          <p:nvPr/>
        </p:nvSpPr>
        <p:spPr>
          <a:xfrm>
            <a:off x="9358027" y="5357299"/>
            <a:ext cx="795117" cy="201268"/>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0BBD52B1-A63C-4489-8CFD-6FC0EDF8DF6E}"/>
              </a:ext>
            </a:extLst>
          </p:cNvPr>
          <p:cNvPicPr>
            <a:picLocks noChangeAspect="1"/>
          </p:cNvPicPr>
          <p:nvPr/>
        </p:nvPicPr>
        <p:blipFill>
          <a:blip r:embed="rId9"/>
          <a:stretch>
            <a:fillRect/>
          </a:stretch>
        </p:blipFill>
        <p:spPr>
          <a:xfrm>
            <a:off x="4608701" y="1314006"/>
            <a:ext cx="2012864" cy="1563235"/>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3D292DDE-9419-43FD-ACEB-78F8DC0AAFA7}"/>
              </a:ext>
            </a:extLst>
          </p:cNvPr>
          <p:cNvPicPr>
            <a:picLocks noChangeAspect="1"/>
          </p:cNvPicPr>
          <p:nvPr/>
        </p:nvPicPr>
        <p:blipFill>
          <a:blip r:embed="rId10"/>
          <a:stretch>
            <a:fillRect/>
          </a:stretch>
        </p:blipFill>
        <p:spPr>
          <a:xfrm>
            <a:off x="7151680" y="2746606"/>
            <a:ext cx="2012864" cy="1563235"/>
          </a:xfrm>
          <a:prstGeom prst="rect">
            <a:avLst/>
          </a:prstGeom>
          <a:effectLst>
            <a:outerShdw blurRad="50800" dist="38100" dir="2700000" algn="tl" rotWithShape="0">
              <a:prstClr val="black">
                <a:alpha val="40000"/>
              </a:prstClr>
            </a:outerShdw>
          </a:effectLst>
        </p:spPr>
      </p:pic>
      <p:sp>
        <p:nvSpPr>
          <p:cNvPr id="34" name="Flèche : angle droit 33">
            <a:extLst>
              <a:ext uri="{FF2B5EF4-FFF2-40B4-BE49-F238E27FC236}">
                <a16:creationId xmlns:a16="http://schemas.microsoft.com/office/drawing/2014/main" id="{EA9E3237-3887-4511-8093-3653DE47C63D}"/>
              </a:ext>
            </a:extLst>
          </p:cNvPr>
          <p:cNvSpPr/>
          <p:nvPr/>
        </p:nvSpPr>
        <p:spPr bwMode="auto">
          <a:xfrm>
            <a:off x="2714045" y="2961404"/>
            <a:ext cx="2546174" cy="2070864"/>
          </a:xfrm>
          <a:prstGeom prst="bentUpArrow">
            <a:avLst>
              <a:gd name="adj1" fmla="val 4600"/>
              <a:gd name="adj2" fmla="val 5124"/>
              <a:gd name="adj3" fmla="val 6017"/>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lèche : droite 34">
            <a:extLst>
              <a:ext uri="{FF2B5EF4-FFF2-40B4-BE49-F238E27FC236}">
                <a16:creationId xmlns:a16="http://schemas.microsoft.com/office/drawing/2014/main" id="{9EFC3A6B-A6EB-4520-8F3B-577C499CD95D}"/>
              </a:ext>
            </a:extLst>
          </p:cNvPr>
          <p:cNvSpPr/>
          <p:nvPr/>
        </p:nvSpPr>
        <p:spPr>
          <a:xfrm>
            <a:off x="2807827" y="2008266"/>
            <a:ext cx="1727352" cy="186060"/>
          </a:xfrm>
          <a:prstGeom prst="rightArrow">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6" name="Flèche : angle droit 35">
            <a:extLst>
              <a:ext uri="{FF2B5EF4-FFF2-40B4-BE49-F238E27FC236}">
                <a16:creationId xmlns:a16="http://schemas.microsoft.com/office/drawing/2014/main" id="{DFB055ED-755A-4711-A5AB-5A8D18A2AEFB}"/>
              </a:ext>
            </a:extLst>
          </p:cNvPr>
          <p:cNvSpPr/>
          <p:nvPr/>
        </p:nvSpPr>
        <p:spPr bwMode="auto">
          <a:xfrm>
            <a:off x="1343984" y="2964129"/>
            <a:ext cx="3598177" cy="663796"/>
          </a:xfrm>
          <a:prstGeom prst="bentUpArrow">
            <a:avLst>
              <a:gd name="adj1" fmla="val 14033"/>
              <a:gd name="adj2" fmla="val 15755"/>
              <a:gd name="adj3" fmla="val 17604"/>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lèche : droite 36">
            <a:extLst>
              <a:ext uri="{FF2B5EF4-FFF2-40B4-BE49-F238E27FC236}">
                <a16:creationId xmlns:a16="http://schemas.microsoft.com/office/drawing/2014/main" id="{FB60DB42-4E74-477E-9411-78C9F7655FCA}"/>
              </a:ext>
            </a:extLst>
          </p:cNvPr>
          <p:cNvSpPr/>
          <p:nvPr/>
        </p:nvSpPr>
        <p:spPr>
          <a:xfrm rot="5400000">
            <a:off x="8022760" y="4539525"/>
            <a:ext cx="396001" cy="21756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lèche : droite 43">
            <a:extLst>
              <a:ext uri="{FF2B5EF4-FFF2-40B4-BE49-F238E27FC236}">
                <a16:creationId xmlns:a16="http://schemas.microsoft.com/office/drawing/2014/main" id="{22468E05-3E57-408A-A421-3B53963CC2AE}"/>
              </a:ext>
            </a:extLst>
          </p:cNvPr>
          <p:cNvSpPr/>
          <p:nvPr/>
        </p:nvSpPr>
        <p:spPr>
          <a:xfrm rot="5400000">
            <a:off x="8018653" y="2360519"/>
            <a:ext cx="396001" cy="21756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Flèche : angle droit 45">
            <a:extLst>
              <a:ext uri="{FF2B5EF4-FFF2-40B4-BE49-F238E27FC236}">
                <a16:creationId xmlns:a16="http://schemas.microsoft.com/office/drawing/2014/main" id="{1F6FEFFA-1E16-44E6-8B11-C619F92FC354}"/>
              </a:ext>
            </a:extLst>
          </p:cNvPr>
          <p:cNvSpPr/>
          <p:nvPr/>
        </p:nvSpPr>
        <p:spPr bwMode="auto">
          <a:xfrm rot="5400000">
            <a:off x="5435521" y="3853039"/>
            <a:ext cx="2603525" cy="820257"/>
          </a:xfrm>
          <a:prstGeom prst="bentUpArrow">
            <a:avLst>
              <a:gd name="adj1" fmla="val 10161"/>
              <a:gd name="adj2" fmla="val 11761"/>
              <a:gd name="adj3" fmla="val 13986"/>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ZoneTexte 8">
            <a:extLst>
              <a:ext uri="{FF2B5EF4-FFF2-40B4-BE49-F238E27FC236}">
                <a16:creationId xmlns:a16="http://schemas.microsoft.com/office/drawing/2014/main" id="{3C4E5253-18A0-4BE9-B0FD-75EEF41F66D1}"/>
              </a:ext>
            </a:extLst>
          </p:cNvPr>
          <p:cNvSpPr txBox="1"/>
          <p:nvPr/>
        </p:nvSpPr>
        <p:spPr>
          <a:xfrm>
            <a:off x="11268333" y="3148544"/>
            <a:ext cx="959237" cy="517065"/>
          </a:xfrm>
          <a:prstGeom prst="rect">
            <a:avLst/>
          </a:prstGeom>
          <a:noFill/>
        </p:spPr>
        <p:txBody>
          <a:bodyPr wrap="none" lIns="182880" tIns="146304" rIns="182880" bIns="146304" rtlCol="0">
            <a:spAutoFit/>
          </a:bodyPr>
          <a:lstStyle/>
          <a:p>
            <a:pPr>
              <a:lnSpc>
                <a:spcPct val="90000"/>
              </a:lnSpc>
              <a:spcAft>
                <a:spcPts val="600"/>
              </a:spcAft>
            </a:pPr>
            <a:r>
              <a:rPr lang="fr-CA" sz="1600" b="1" dirty="0">
                <a:gradFill>
                  <a:gsLst>
                    <a:gs pos="2917">
                      <a:schemeClr val="tx1"/>
                    </a:gs>
                    <a:gs pos="30000">
                      <a:schemeClr val="tx1"/>
                    </a:gs>
                  </a:gsLst>
                  <a:lin ang="5400000" scaled="0"/>
                </a:gradFill>
              </a:rPr>
              <a:t>Public</a:t>
            </a:r>
            <a:endParaRPr lang="fr-FR" sz="2400" b="1" dirty="0" err="1">
              <a:gradFill>
                <a:gsLst>
                  <a:gs pos="2917">
                    <a:schemeClr val="tx1"/>
                  </a:gs>
                  <a:gs pos="30000">
                    <a:schemeClr val="tx1"/>
                  </a:gs>
                </a:gsLst>
                <a:lin ang="5400000" scaled="0"/>
              </a:gradFill>
            </a:endParaRPr>
          </a:p>
        </p:txBody>
      </p:sp>
      <p:sp>
        <p:nvSpPr>
          <p:cNvPr id="47" name="ZoneTexte 46">
            <a:extLst>
              <a:ext uri="{FF2B5EF4-FFF2-40B4-BE49-F238E27FC236}">
                <a16:creationId xmlns:a16="http://schemas.microsoft.com/office/drawing/2014/main" id="{5EECF4B2-7255-47EE-A7CE-1F5E9C0AABBE}"/>
              </a:ext>
            </a:extLst>
          </p:cNvPr>
          <p:cNvSpPr txBox="1"/>
          <p:nvPr/>
        </p:nvSpPr>
        <p:spPr>
          <a:xfrm>
            <a:off x="11336509" y="3465324"/>
            <a:ext cx="855491" cy="517065"/>
          </a:xfrm>
          <a:prstGeom prst="rect">
            <a:avLst/>
          </a:prstGeom>
          <a:noFill/>
        </p:spPr>
        <p:txBody>
          <a:bodyPr wrap="none" lIns="182880" tIns="146304" rIns="182880" bIns="146304" rtlCol="0">
            <a:spAutoFit/>
          </a:bodyPr>
          <a:lstStyle/>
          <a:p>
            <a:pPr>
              <a:lnSpc>
                <a:spcPct val="90000"/>
              </a:lnSpc>
              <a:spcAft>
                <a:spcPts val="600"/>
              </a:spcAft>
            </a:pPr>
            <a:r>
              <a:rPr lang="fr-CA" sz="1600" b="1" dirty="0">
                <a:gradFill>
                  <a:gsLst>
                    <a:gs pos="2917">
                      <a:schemeClr val="tx1"/>
                    </a:gs>
                    <a:gs pos="30000">
                      <a:schemeClr val="tx1"/>
                    </a:gs>
                  </a:gsLst>
                  <a:lin ang="5400000" scaled="0"/>
                </a:gradFill>
              </a:rPr>
              <a:t>Privé</a:t>
            </a:r>
            <a:endParaRPr lang="fr-FR" sz="2400" b="1" dirty="0" err="1">
              <a:gradFill>
                <a:gsLst>
                  <a:gs pos="2917">
                    <a:schemeClr val="tx1"/>
                  </a:gs>
                  <a:gs pos="30000">
                    <a:schemeClr val="tx1"/>
                  </a:gs>
                </a:gsLst>
                <a:lin ang="5400000" scaled="0"/>
              </a:gradFill>
            </a:endParaRPr>
          </a:p>
        </p:txBody>
      </p:sp>
      <p:pic>
        <p:nvPicPr>
          <p:cNvPr id="11" name="Image 10">
            <a:extLst>
              <a:ext uri="{FF2B5EF4-FFF2-40B4-BE49-F238E27FC236}">
                <a16:creationId xmlns:a16="http://schemas.microsoft.com/office/drawing/2014/main" id="{56C331EB-997D-4635-90F2-980808092D4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10133" y="4236992"/>
            <a:ext cx="1419417" cy="1419417"/>
          </a:xfrm>
          <a:prstGeom prst="rect">
            <a:avLst/>
          </a:prstGeom>
        </p:spPr>
      </p:pic>
      <p:pic>
        <p:nvPicPr>
          <p:cNvPr id="53" name="Image 52">
            <a:extLst>
              <a:ext uri="{FF2B5EF4-FFF2-40B4-BE49-F238E27FC236}">
                <a16:creationId xmlns:a16="http://schemas.microsoft.com/office/drawing/2014/main" id="{A193AF54-49D8-45CC-ABAE-6333925DC1A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896653" y="4462655"/>
            <a:ext cx="1017665" cy="1017665"/>
          </a:xfrm>
          <a:prstGeom prst="rect">
            <a:avLst/>
          </a:prstGeom>
        </p:spPr>
      </p:pic>
      <p:pic>
        <p:nvPicPr>
          <p:cNvPr id="54" name="Image 53">
            <a:extLst>
              <a:ext uri="{FF2B5EF4-FFF2-40B4-BE49-F238E27FC236}">
                <a16:creationId xmlns:a16="http://schemas.microsoft.com/office/drawing/2014/main" id="{2F8C07DE-F14A-4B79-89BC-E7A73201FDE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628204" y="4311812"/>
            <a:ext cx="1017665" cy="1017665"/>
          </a:xfrm>
          <a:prstGeom prst="rect">
            <a:avLst/>
          </a:prstGeom>
        </p:spPr>
      </p:pic>
      <p:pic>
        <p:nvPicPr>
          <p:cNvPr id="17" name="Image 16">
            <a:extLst>
              <a:ext uri="{FF2B5EF4-FFF2-40B4-BE49-F238E27FC236}">
                <a16:creationId xmlns:a16="http://schemas.microsoft.com/office/drawing/2014/main" id="{60186A03-EC14-4E3A-8818-4382E5255EA7}"/>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402439" y="1531803"/>
            <a:ext cx="1275538" cy="1012458"/>
          </a:xfrm>
          <a:prstGeom prst="rect">
            <a:avLst/>
          </a:prstGeom>
        </p:spPr>
      </p:pic>
      <p:pic>
        <p:nvPicPr>
          <p:cNvPr id="55" name="Image 54">
            <a:extLst>
              <a:ext uri="{FF2B5EF4-FFF2-40B4-BE49-F238E27FC236}">
                <a16:creationId xmlns:a16="http://schemas.microsoft.com/office/drawing/2014/main" id="{1CE3A633-0F65-43B2-8F66-97221F5AB4C1}"/>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42733" y="2804238"/>
            <a:ext cx="1419417" cy="1419417"/>
          </a:xfrm>
          <a:prstGeom prst="rect">
            <a:avLst/>
          </a:prstGeom>
        </p:spPr>
      </p:pic>
    </p:spTree>
    <p:extLst>
      <p:ext uri="{BB962C8B-B14F-4D97-AF65-F5344CB8AC3E}">
        <p14:creationId xmlns:p14="http://schemas.microsoft.com/office/powerpoint/2010/main" val="28848551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anim calcmode="lin" valueType="num">
                                      <p:cBhvr>
                                        <p:cTn id="13" dur="500" fill="hold"/>
                                        <p:tgtEl>
                                          <p:spTgt spid="48"/>
                                        </p:tgtEl>
                                        <p:attrNameLst>
                                          <p:attrName>ppt_x</p:attrName>
                                        </p:attrNameLst>
                                      </p:cBhvr>
                                      <p:tavLst>
                                        <p:tav tm="0">
                                          <p:val>
                                            <p:strVal val="#ppt_x"/>
                                          </p:val>
                                        </p:tav>
                                        <p:tav tm="100000">
                                          <p:val>
                                            <p:strVal val="#ppt_x"/>
                                          </p:val>
                                        </p:tav>
                                      </p:tavLst>
                                    </p:anim>
                                    <p:anim calcmode="lin" valueType="num">
                                      <p:cBhvr>
                                        <p:cTn id="14" dur="5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anim calcmode="lin" valueType="num">
                                      <p:cBhvr>
                                        <p:cTn id="20" dur="500" fill="hold"/>
                                        <p:tgtEl>
                                          <p:spTgt spid="55"/>
                                        </p:tgtEl>
                                        <p:attrNameLst>
                                          <p:attrName>ppt_x</p:attrName>
                                        </p:attrNameLst>
                                      </p:cBhvr>
                                      <p:tavLst>
                                        <p:tav tm="0">
                                          <p:val>
                                            <p:strVal val="#ppt_x"/>
                                          </p:val>
                                        </p:tav>
                                        <p:tav tm="100000">
                                          <p:val>
                                            <p:strVal val="#ppt_x"/>
                                          </p:val>
                                        </p:tav>
                                      </p:tavLst>
                                    </p:anim>
                                    <p:anim calcmode="lin" valueType="num">
                                      <p:cBhvr>
                                        <p:cTn id="21" dur="500" fill="hold"/>
                                        <p:tgtEl>
                                          <p:spTgt spid="5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anim calcmode="lin" valueType="num">
                                      <p:cBhvr>
                                        <p:cTn id="25" dur="500" fill="hold"/>
                                        <p:tgtEl>
                                          <p:spTgt spid="49"/>
                                        </p:tgtEl>
                                        <p:attrNameLst>
                                          <p:attrName>ppt_x</p:attrName>
                                        </p:attrNameLst>
                                      </p:cBhvr>
                                      <p:tavLst>
                                        <p:tav tm="0">
                                          <p:val>
                                            <p:strVal val="#ppt_x"/>
                                          </p:val>
                                        </p:tav>
                                        <p:tav tm="100000">
                                          <p:val>
                                            <p:strVal val="#ppt_x"/>
                                          </p:val>
                                        </p:tav>
                                      </p:tavLst>
                                    </p:anim>
                                    <p:anim calcmode="lin" valueType="num">
                                      <p:cBhvr>
                                        <p:cTn id="26" dur="5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5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anim calcmode="lin" valueType="num">
                                      <p:cBhvr>
                                        <p:cTn id="37" dur="500" fill="hold"/>
                                        <p:tgtEl>
                                          <p:spTgt spid="50"/>
                                        </p:tgtEl>
                                        <p:attrNameLst>
                                          <p:attrName>ppt_x</p:attrName>
                                        </p:attrNameLst>
                                      </p:cBhvr>
                                      <p:tavLst>
                                        <p:tav tm="0">
                                          <p:val>
                                            <p:strVal val="#ppt_x"/>
                                          </p:val>
                                        </p:tav>
                                        <p:tav tm="100000">
                                          <p:val>
                                            <p:strVal val="#ppt_x"/>
                                          </p:val>
                                        </p:tav>
                                      </p:tavLst>
                                    </p:anim>
                                    <p:anim calcmode="lin" valueType="num">
                                      <p:cBhvr>
                                        <p:cTn id="38" dur="500" fill="hold"/>
                                        <p:tgtEl>
                                          <p:spTgt spid="5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anim calcmode="lin" valueType="num">
                                      <p:cBhvr>
                                        <p:cTn id="42" dur="500" fill="hold"/>
                                        <p:tgtEl>
                                          <p:spTgt spid="53"/>
                                        </p:tgtEl>
                                        <p:attrNameLst>
                                          <p:attrName>ppt_x</p:attrName>
                                        </p:attrNameLst>
                                      </p:cBhvr>
                                      <p:tavLst>
                                        <p:tav tm="0">
                                          <p:val>
                                            <p:strVal val="#ppt_x"/>
                                          </p:val>
                                        </p:tav>
                                        <p:tav tm="100000">
                                          <p:val>
                                            <p:strVal val="#ppt_x"/>
                                          </p:val>
                                        </p:tav>
                                      </p:tavLst>
                                    </p:anim>
                                    <p:anim calcmode="lin" valueType="num">
                                      <p:cBhvr>
                                        <p:cTn id="43" dur="500" fill="hold"/>
                                        <p:tgtEl>
                                          <p:spTgt spid="5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anim calcmode="lin" valueType="num">
                                      <p:cBhvr>
                                        <p:cTn id="47" dur="500" fill="hold"/>
                                        <p:tgtEl>
                                          <p:spTgt spid="54"/>
                                        </p:tgtEl>
                                        <p:attrNameLst>
                                          <p:attrName>ppt_x</p:attrName>
                                        </p:attrNameLst>
                                      </p:cBhvr>
                                      <p:tavLst>
                                        <p:tav tm="0">
                                          <p:val>
                                            <p:strVal val="#ppt_x"/>
                                          </p:val>
                                        </p:tav>
                                        <p:tav tm="100000">
                                          <p:val>
                                            <p:strVal val="#ppt_x"/>
                                          </p:val>
                                        </p:tav>
                                      </p:tavLst>
                                    </p:anim>
                                    <p:anim calcmode="lin" valueType="num">
                                      <p:cBhvr>
                                        <p:cTn id="48"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down)">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250"/>
                                        <p:tgtEl>
                                          <p:spTgt spid="4"/>
                                        </p:tgtEl>
                                      </p:cBhvr>
                                    </p:animEffect>
                                    <p:anim calcmode="lin" valueType="num">
                                      <p:cBhvr>
                                        <p:cTn id="72" dur="250" fill="hold"/>
                                        <p:tgtEl>
                                          <p:spTgt spid="4"/>
                                        </p:tgtEl>
                                        <p:attrNameLst>
                                          <p:attrName>ppt_x</p:attrName>
                                        </p:attrNameLst>
                                      </p:cBhvr>
                                      <p:tavLst>
                                        <p:tav tm="0">
                                          <p:val>
                                            <p:strVal val="#ppt_x"/>
                                          </p:val>
                                        </p:tav>
                                        <p:tav tm="100000">
                                          <p:val>
                                            <p:strVal val="#ppt_x"/>
                                          </p:val>
                                        </p:tav>
                                      </p:tavLst>
                                    </p:anim>
                                    <p:anim calcmode="lin" valueType="num">
                                      <p:cBhvr>
                                        <p:cTn id="73"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down)">
                                      <p:cBhvr>
                                        <p:cTn id="78" dur="500"/>
                                        <p:tgtEl>
                                          <p:spTgt spid="1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wipe(down)">
                                      <p:cBhvr>
                                        <p:cTn id="86" dur="500"/>
                                        <p:tgtEl>
                                          <p:spTgt spid="40"/>
                                        </p:tgtEl>
                                      </p:cBhvr>
                                    </p:animEffect>
                                  </p:childTnLst>
                                </p:cTn>
                              </p:par>
                              <p:par>
                                <p:cTn id="87" presetID="60" presetClass="entr" presetSubtype="128" fill="hold"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1000"/>
                                        <p:tgtEl>
                                          <p:spTgt spid="15"/>
                                        </p:tgtEl>
                                      </p:cBhvr>
                                    </p:animEffect>
                                    <p:anim calcmode="lin" valueType="num">
                                      <p:cBhvr additive="sum">
                                        <p:cTn id="90" dur="1000" fill="hold"/>
                                        <p:tgtEl>
                                          <p:spTgt spid="1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1" dur="1000" fill="hold"/>
                                        <p:tgtEl>
                                          <p:spTgt spid="1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92" dur="1000" fill="hold"/>
                                        <p:tgtEl>
                                          <p:spTgt spid="1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93" dur="1000" fill="hold"/>
                                        <p:tgtEl>
                                          <p:spTgt spid="1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wipe(down)">
                                      <p:cBhvr>
                                        <p:cTn id="98" dur="500"/>
                                        <p:tgtEl>
                                          <p:spTgt spid="4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500"/>
                                        <p:tgtEl>
                                          <p:spTgt spid="2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wipe(down)">
                                      <p:cBhvr>
                                        <p:cTn id="106" dur="500"/>
                                        <p:tgtEl>
                                          <p:spTgt spid="52"/>
                                        </p:tgtEl>
                                      </p:cBhvr>
                                    </p:animEffect>
                                  </p:childTnLst>
                                </p:cTn>
                              </p:par>
                              <p:par>
                                <p:cTn id="107" presetID="60" presetClass="entr" presetSubtype="128" fill="hold" nodeType="withEffect">
                                  <p:stCondLst>
                                    <p:cond delay="0"/>
                                  </p:stCondLst>
                                  <p:childTnLst>
                                    <p:set>
                                      <p:cBhvr>
                                        <p:cTn id="108" dur="1" fill="hold">
                                          <p:stCondLst>
                                            <p:cond delay="0"/>
                                          </p:stCondLst>
                                        </p:cTn>
                                        <p:tgtEl>
                                          <p:spTgt spid="14"/>
                                        </p:tgtEl>
                                        <p:attrNameLst>
                                          <p:attrName>style.visibility</p:attrName>
                                        </p:attrNameLst>
                                      </p:cBhvr>
                                      <p:to>
                                        <p:strVal val="visible"/>
                                      </p:to>
                                    </p:set>
                                    <p:animEffect transition="in" filter="fade">
                                      <p:cBhvr>
                                        <p:cTn id="109" dur="1000"/>
                                        <p:tgtEl>
                                          <p:spTgt spid="14"/>
                                        </p:tgtEl>
                                      </p:cBhvr>
                                    </p:animEffect>
                                    <p:anim calcmode="lin" valueType="num">
                                      <p:cBhvr additive="sum">
                                        <p:cTn id="110" dur="1000" fill="hold"/>
                                        <p:tgtEl>
                                          <p:spTgt spid="1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11" dur="1000" fill="hold"/>
                                        <p:tgtEl>
                                          <p:spTgt spid="1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2" dur="1000" fill="hold"/>
                                        <p:tgtEl>
                                          <p:spTgt spid="1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3" dur="1000" fill="hold"/>
                                        <p:tgtEl>
                                          <p:spTgt spid="1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6"/>
                                        </p:tgtEl>
                                        <p:attrNameLst>
                                          <p:attrName>style.visibility</p:attrName>
                                        </p:attrNameLst>
                                      </p:cBhvr>
                                      <p:to>
                                        <p:strVal val="visible"/>
                                      </p:to>
                                    </p:set>
                                    <p:animEffect transition="in" filter="fade">
                                      <p:cBhvr>
                                        <p:cTn id="118" dur="500"/>
                                        <p:tgtEl>
                                          <p:spTgt spid="6"/>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wipe(down)">
                                      <p:cBhvr>
                                        <p:cTn id="121" dur="500"/>
                                        <p:tgtEl>
                                          <p:spTgt spid="44"/>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wipe(down)">
                                      <p:cBhvr>
                                        <p:cTn id="1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P spid="22" grpId="0" animBg="1"/>
      <p:bldP spid="29" grpId="0" animBg="1"/>
      <p:bldP spid="48" grpId="0"/>
      <p:bldP spid="49" grpId="0"/>
      <p:bldP spid="50" grpId="0"/>
      <p:bldP spid="40" grpId="0" animBg="1"/>
      <p:bldP spid="52" grpId="0" animBg="1"/>
      <p:bldP spid="34" grpId="0" animBg="1"/>
      <p:bldP spid="35" grpId="0" animBg="1"/>
      <p:bldP spid="36" grpId="0" animBg="1"/>
      <p:bldP spid="37" grpId="0" animBg="1"/>
      <p:bldP spid="44" grpId="0" animBg="1"/>
      <p:bldP spid="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llipse 18">
            <a:extLst>
              <a:ext uri="{FF2B5EF4-FFF2-40B4-BE49-F238E27FC236}">
                <a16:creationId xmlns:a16="http://schemas.microsoft.com/office/drawing/2014/main" id="{0DDCB621-CADD-44EC-B182-9493BA115988}"/>
              </a:ext>
            </a:extLst>
          </p:cNvPr>
          <p:cNvSpPr/>
          <p:nvPr/>
        </p:nvSpPr>
        <p:spPr bwMode="auto">
          <a:xfrm>
            <a:off x="640308" y="2311401"/>
            <a:ext cx="10965542" cy="3683000"/>
          </a:xfrm>
          <a:prstGeom prst="ellipse">
            <a:avLst/>
          </a:prstGeom>
          <a:solidFill>
            <a:schemeClr val="accent4">
              <a:alpha val="50000"/>
            </a:schemeClr>
          </a:solidFill>
          <a:ln>
            <a:solidFill>
              <a:schemeClr val="accent5">
                <a:lumMod val="40000"/>
                <a:lumOff val="6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fr-CA" sz="2400" dirty="0">
                <a:solidFill>
                  <a:schemeClr val="tx1"/>
                </a:solidFill>
                <a:ea typeface="Segoe UI" pitchFamily="34" charset="0"/>
                <a:cs typeface="Segoe UI" pitchFamily="34" charset="0"/>
              </a:rPr>
              <a:t> Tous les </a:t>
            </a:r>
          </a:p>
          <a:p>
            <a:pPr algn="r" defTabSz="932472" fontAlgn="base">
              <a:lnSpc>
                <a:spcPct val="90000"/>
              </a:lnSpc>
              <a:spcBef>
                <a:spcPct val="0"/>
              </a:spcBef>
              <a:spcAft>
                <a:spcPct val="0"/>
              </a:spcAft>
            </a:pPr>
            <a:r>
              <a:rPr lang="fr-CA" sz="2400" dirty="0">
                <a:solidFill>
                  <a:schemeClr val="tx1"/>
                </a:solidFill>
                <a:ea typeface="Segoe UI" pitchFamily="34" charset="0"/>
                <a:cs typeface="Segoe UI" pitchFamily="34" charset="0"/>
              </a:rPr>
              <a:t>utilisateurs</a:t>
            </a:r>
            <a:endParaRPr lang="fr-FR" sz="2400" dirty="0" err="1">
              <a:solidFill>
                <a:schemeClr val="tx1"/>
              </a:solidFill>
              <a:ea typeface="Segoe UI" pitchFamily="34" charset="0"/>
              <a:cs typeface="Segoe UI" pitchFamily="34" charset="0"/>
            </a:endParaRPr>
          </a:p>
        </p:txBody>
      </p:sp>
      <p:sp>
        <p:nvSpPr>
          <p:cNvPr id="9" name="Ellipse 8">
            <a:extLst>
              <a:ext uri="{FF2B5EF4-FFF2-40B4-BE49-F238E27FC236}">
                <a16:creationId xmlns:a16="http://schemas.microsoft.com/office/drawing/2014/main" id="{9AB6D3C0-CDB8-41C1-8C2F-DEEE57E452BC}"/>
              </a:ext>
            </a:extLst>
          </p:cNvPr>
          <p:cNvSpPr/>
          <p:nvPr/>
        </p:nvSpPr>
        <p:spPr bwMode="auto">
          <a:xfrm>
            <a:off x="640308" y="2597149"/>
            <a:ext cx="7418749" cy="3128655"/>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fr-CA" sz="2400" dirty="0">
                <a:gradFill>
                  <a:gsLst>
                    <a:gs pos="0">
                      <a:srgbClr val="FFFFFF"/>
                    </a:gs>
                    <a:gs pos="100000">
                      <a:srgbClr val="FFFFFF"/>
                    </a:gs>
                  </a:gsLst>
                  <a:lin ang="5400000" scaled="0"/>
                </a:gradFill>
                <a:ea typeface="Segoe UI" pitchFamily="34" charset="0"/>
                <a:cs typeface="Segoe UI" pitchFamily="34" charset="0"/>
              </a:rPr>
              <a:t>  Enthousiastes</a:t>
            </a: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7">
            <a:extLst>
              <a:ext uri="{FF2B5EF4-FFF2-40B4-BE49-F238E27FC236}">
                <a16:creationId xmlns:a16="http://schemas.microsoft.com/office/drawing/2014/main" id="{A61B6FFE-1F28-4536-BA2A-0AB8CF4B144C}"/>
              </a:ext>
            </a:extLst>
          </p:cNvPr>
          <p:cNvSpPr/>
          <p:nvPr/>
        </p:nvSpPr>
        <p:spPr bwMode="auto">
          <a:xfrm>
            <a:off x="627743" y="3046393"/>
            <a:ext cx="4196577" cy="222293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CA" sz="2400" dirty="0">
                <a:gradFill>
                  <a:gsLst>
                    <a:gs pos="0">
                      <a:srgbClr val="FFFFFF"/>
                    </a:gs>
                    <a:gs pos="100000">
                      <a:srgbClr val="FFFFFF"/>
                    </a:gs>
                  </a:gsLst>
                  <a:lin ang="5400000" scaled="0"/>
                </a:gradFill>
                <a:ea typeface="Segoe UI" pitchFamily="34" charset="0"/>
                <a:cs typeface="Segoe UI" pitchFamily="34" charset="0"/>
              </a:rPr>
              <a:t>         Testeurs  </a:t>
            </a: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re 1">
            <a:extLst>
              <a:ext uri="{FF2B5EF4-FFF2-40B4-BE49-F238E27FC236}">
                <a16:creationId xmlns:a16="http://schemas.microsoft.com/office/drawing/2014/main" id="{558A10D2-B0DB-495D-9073-64D26FA1E6A9}"/>
              </a:ext>
            </a:extLst>
          </p:cNvPr>
          <p:cNvSpPr>
            <a:spLocks noGrp="1"/>
          </p:cNvSpPr>
          <p:nvPr>
            <p:ph type="title"/>
          </p:nvPr>
        </p:nvSpPr>
        <p:spPr/>
        <p:txBody>
          <a:bodyPr/>
          <a:lstStyle/>
          <a:p>
            <a:r>
              <a:rPr lang="fr-CA" dirty="0"/>
              <a:t>Groupes de distribution (aka flights/rings)</a:t>
            </a:r>
          </a:p>
        </p:txBody>
      </p:sp>
      <p:sp>
        <p:nvSpPr>
          <p:cNvPr id="5" name="Ellipse 4">
            <a:extLst>
              <a:ext uri="{FF2B5EF4-FFF2-40B4-BE49-F238E27FC236}">
                <a16:creationId xmlns:a16="http://schemas.microsoft.com/office/drawing/2014/main" id="{2CADD9C2-0539-4CF5-8B9F-CAB91BAB32B4}"/>
              </a:ext>
            </a:extLst>
          </p:cNvPr>
          <p:cNvSpPr/>
          <p:nvPr/>
        </p:nvSpPr>
        <p:spPr bwMode="auto">
          <a:xfrm>
            <a:off x="627743" y="3687329"/>
            <a:ext cx="1402206" cy="941063"/>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CA" sz="1600" dirty="0">
                <a:gradFill>
                  <a:gsLst>
                    <a:gs pos="0">
                      <a:srgbClr val="FFFFFF"/>
                    </a:gs>
                    <a:gs pos="100000">
                      <a:srgbClr val="FFFFFF"/>
                    </a:gs>
                  </a:gsLst>
                  <a:lin ang="5400000" scaled="0"/>
                </a:gradFill>
                <a:ea typeface="Segoe UI" pitchFamily="34" charset="0"/>
                <a:cs typeface="Segoe UI" pitchFamily="34" charset="0"/>
              </a:rPr>
              <a:t>Équipe</a:t>
            </a:r>
            <a:endParaRPr lang="fr-FR"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ZoneTexte 9">
            <a:extLst>
              <a:ext uri="{FF2B5EF4-FFF2-40B4-BE49-F238E27FC236}">
                <a16:creationId xmlns:a16="http://schemas.microsoft.com/office/drawing/2014/main" id="{23A1FC55-033A-40C7-B173-D817EA7E9469}"/>
              </a:ext>
            </a:extLst>
          </p:cNvPr>
          <p:cNvSpPr txBox="1"/>
          <p:nvPr/>
        </p:nvSpPr>
        <p:spPr>
          <a:xfrm>
            <a:off x="18182" y="2097586"/>
            <a:ext cx="1786386" cy="871008"/>
          </a:xfrm>
          <a:prstGeom prst="rect">
            <a:avLst/>
          </a:prstGeom>
          <a:noFill/>
        </p:spPr>
        <p:txBody>
          <a:bodyPr wrap="none" lIns="182880" tIns="146304" rIns="182880" bIns="146304" rtlCol="0">
            <a:spAutoFit/>
          </a:bodyPr>
          <a:lstStyle/>
          <a:p>
            <a:pPr>
              <a:lnSpc>
                <a:spcPct val="90000"/>
              </a:lnSpc>
              <a:spcAft>
                <a:spcPts val="600"/>
              </a:spcAft>
            </a:pPr>
            <a:r>
              <a:rPr lang="fr-CA" b="1" dirty="0">
                <a:gradFill>
                  <a:gsLst>
                    <a:gs pos="2917">
                      <a:schemeClr val="tx1"/>
                    </a:gs>
                    <a:gs pos="30000">
                      <a:schemeClr val="tx1"/>
                    </a:gs>
                  </a:gsLst>
                  <a:lin ang="5400000" scaled="0"/>
                </a:gradFill>
              </a:rPr>
              <a:t>Versions </a:t>
            </a:r>
          </a:p>
          <a:p>
            <a:pPr>
              <a:lnSpc>
                <a:spcPct val="90000"/>
              </a:lnSpc>
              <a:spcAft>
                <a:spcPts val="600"/>
              </a:spcAft>
            </a:pPr>
            <a:r>
              <a:rPr lang="fr-CA" b="1" dirty="0">
                <a:gradFill>
                  <a:gsLst>
                    <a:gs pos="2917">
                      <a:schemeClr val="tx1"/>
                    </a:gs>
                    <a:gs pos="30000">
                      <a:schemeClr val="tx1"/>
                    </a:gs>
                  </a:gsLst>
                  <a:lin ang="5400000" scaled="0"/>
                </a:gradFill>
              </a:rPr>
              <a:t>quotidiennes</a:t>
            </a:r>
            <a:endParaRPr lang="fr-FR" b="1" dirty="0" err="1">
              <a:gradFill>
                <a:gsLst>
                  <a:gs pos="2917">
                    <a:schemeClr val="tx1"/>
                  </a:gs>
                  <a:gs pos="30000">
                    <a:schemeClr val="tx1"/>
                  </a:gs>
                </a:gsLst>
                <a:lin ang="5400000" scaled="0"/>
              </a:gradFill>
            </a:endParaRPr>
          </a:p>
        </p:txBody>
      </p:sp>
      <p:sp>
        <p:nvSpPr>
          <p:cNvPr id="11" name="ZoneTexte 10">
            <a:extLst>
              <a:ext uri="{FF2B5EF4-FFF2-40B4-BE49-F238E27FC236}">
                <a16:creationId xmlns:a16="http://schemas.microsoft.com/office/drawing/2014/main" id="{FCE848BD-D55F-4D87-BDD3-5ED8CEE06985}"/>
              </a:ext>
            </a:extLst>
          </p:cNvPr>
          <p:cNvSpPr txBox="1"/>
          <p:nvPr/>
        </p:nvSpPr>
        <p:spPr>
          <a:xfrm>
            <a:off x="1918428" y="1657030"/>
            <a:ext cx="2490938" cy="544765"/>
          </a:xfrm>
          <a:prstGeom prst="rect">
            <a:avLst/>
          </a:prstGeom>
          <a:noFill/>
        </p:spPr>
        <p:txBody>
          <a:bodyPr wrap="none" lIns="182880" tIns="146304" rIns="182880" bIns="146304" rtlCol="0">
            <a:spAutoFit/>
          </a:bodyPr>
          <a:lstStyle/>
          <a:p>
            <a:pPr>
              <a:lnSpc>
                <a:spcPct val="90000"/>
              </a:lnSpc>
              <a:spcAft>
                <a:spcPts val="600"/>
              </a:spcAft>
            </a:pPr>
            <a:r>
              <a:rPr lang="fr-CA" b="1" dirty="0">
                <a:gradFill>
                  <a:gsLst>
                    <a:gs pos="2917">
                      <a:schemeClr val="tx1"/>
                    </a:gs>
                    <a:gs pos="30000">
                      <a:schemeClr val="tx1"/>
                    </a:gs>
                  </a:gsLst>
                  <a:lin ang="5400000" scaled="0"/>
                </a:gradFill>
              </a:rPr>
              <a:t>Toutes les semaines</a:t>
            </a:r>
            <a:endParaRPr lang="fr-FR" b="1" dirty="0" err="1">
              <a:gradFill>
                <a:gsLst>
                  <a:gs pos="2917">
                    <a:schemeClr val="tx1"/>
                  </a:gs>
                  <a:gs pos="30000">
                    <a:schemeClr val="tx1"/>
                  </a:gs>
                </a:gsLst>
                <a:lin ang="5400000" scaled="0"/>
              </a:gradFill>
            </a:endParaRPr>
          </a:p>
        </p:txBody>
      </p:sp>
      <p:sp>
        <p:nvSpPr>
          <p:cNvPr id="12" name="ZoneTexte 11">
            <a:extLst>
              <a:ext uri="{FF2B5EF4-FFF2-40B4-BE49-F238E27FC236}">
                <a16:creationId xmlns:a16="http://schemas.microsoft.com/office/drawing/2014/main" id="{EE2E0CE3-7BC9-473B-B264-1AFFBB9F0C6B}"/>
              </a:ext>
            </a:extLst>
          </p:cNvPr>
          <p:cNvSpPr txBox="1"/>
          <p:nvPr/>
        </p:nvSpPr>
        <p:spPr>
          <a:xfrm>
            <a:off x="5045891" y="1173282"/>
            <a:ext cx="2582818" cy="794064"/>
          </a:xfrm>
          <a:prstGeom prst="rect">
            <a:avLst/>
          </a:prstGeom>
          <a:noFill/>
        </p:spPr>
        <p:txBody>
          <a:bodyPr wrap="square" lIns="182880" tIns="146304" rIns="182880" bIns="146304" rtlCol="0">
            <a:spAutoFit/>
          </a:bodyPr>
          <a:lstStyle/>
          <a:p>
            <a:pPr algn="ctr">
              <a:lnSpc>
                <a:spcPct val="90000"/>
              </a:lnSpc>
              <a:spcAft>
                <a:spcPts val="600"/>
              </a:spcAft>
            </a:pPr>
            <a:r>
              <a:rPr lang="fr-CA" b="1" dirty="0">
                <a:gradFill>
                  <a:gsLst>
                    <a:gs pos="2917">
                      <a:schemeClr val="tx1"/>
                    </a:gs>
                    <a:gs pos="30000">
                      <a:schemeClr val="tx1"/>
                    </a:gs>
                  </a:gsLst>
                  <a:lin ang="5400000" scaled="0"/>
                </a:gradFill>
              </a:rPr>
              <a:t>Lorsque validé par les testeurs</a:t>
            </a:r>
            <a:endParaRPr lang="fr-FR" b="1" dirty="0" err="1">
              <a:gradFill>
                <a:gsLst>
                  <a:gs pos="2917">
                    <a:schemeClr val="tx1"/>
                  </a:gs>
                  <a:gs pos="30000">
                    <a:schemeClr val="tx1"/>
                  </a:gs>
                </a:gsLst>
                <a:lin ang="5400000" scaled="0"/>
              </a:gradFill>
            </a:endParaRPr>
          </a:p>
        </p:txBody>
      </p:sp>
      <p:cxnSp>
        <p:nvCxnSpPr>
          <p:cNvPr id="14" name="Connecteur droit avec flèche 13">
            <a:extLst>
              <a:ext uri="{FF2B5EF4-FFF2-40B4-BE49-F238E27FC236}">
                <a16:creationId xmlns:a16="http://schemas.microsoft.com/office/drawing/2014/main" id="{1C3847F5-36F7-4CD2-905C-2E44D5C58AD5}"/>
              </a:ext>
            </a:extLst>
          </p:cNvPr>
          <p:cNvCxnSpPr>
            <a:cxnSpLocks/>
          </p:cNvCxnSpPr>
          <p:nvPr/>
        </p:nvCxnSpPr>
        <p:spPr>
          <a:xfrm flipH="1" flipV="1">
            <a:off x="1011200" y="2968594"/>
            <a:ext cx="252450" cy="86680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AE23EE84-3DE3-4B6C-88AE-D2D3C9EF465B}"/>
              </a:ext>
            </a:extLst>
          </p:cNvPr>
          <p:cNvCxnSpPr>
            <a:cxnSpLocks/>
          </p:cNvCxnSpPr>
          <p:nvPr/>
        </p:nvCxnSpPr>
        <p:spPr>
          <a:xfrm flipV="1">
            <a:off x="3071349" y="2125934"/>
            <a:ext cx="0" cy="163961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F2AA376B-9837-4C37-9A9B-474C07B78699}"/>
              </a:ext>
            </a:extLst>
          </p:cNvPr>
          <p:cNvCxnSpPr>
            <a:cxnSpLocks/>
          </p:cNvCxnSpPr>
          <p:nvPr/>
        </p:nvCxnSpPr>
        <p:spPr>
          <a:xfrm flipV="1">
            <a:off x="6172098" y="1974850"/>
            <a:ext cx="165202" cy="163062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DA0F30C-2BAE-4DA3-B520-0471311B4A76}"/>
              </a:ext>
            </a:extLst>
          </p:cNvPr>
          <p:cNvSpPr txBox="1"/>
          <p:nvPr/>
        </p:nvSpPr>
        <p:spPr>
          <a:xfrm>
            <a:off x="9141473" y="1268038"/>
            <a:ext cx="3505777" cy="1043363"/>
          </a:xfrm>
          <a:prstGeom prst="rect">
            <a:avLst/>
          </a:prstGeom>
          <a:noFill/>
        </p:spPr>
        <p:txBody>
          <a:bodyPr wrap="square" lIns="182880" tIns="146304" rIns="182880" bIns="146304" rtlCol="0">
            <a:spAutoFit/>
          </a:bodyPr>
          <a:lstStyle/>
          <a:p>
            <a:pPr>
              <a:lnSpc>
                <a:spcPct val="90000"/>
              </a:lnSpc>
              <a:spcAft>
                <a:spcPts val="600"/>
              </a:spcAft>
            </a:pPr>
            <a:r>
              <a:rPr lang="fr-CA" b="1" dirty="0">
                <a:gradFill>
                  <a:gsLst>
                    <a:gs pos="2917">
                      <a:schemeClr val="tx1"/>
                    </a:gs>
                    <a:gs pos="30000">
                      <a:schemeClr val="tx1"/>
                    </a:gs>
                  </a:gsLst>
                  <a:lin ang="5400000" scaled="0"/>
                </a:gradFill>
              </a:rPr>
              <a:t>Lorsque validé par les enthousiastes / sortie planifiée</a:t>
            </a:r>
            <a:endParaRPr lang="fr-FR" b="1" dirty="0" err="1">
              <a:gradFill>
                <a:gsLst>
                  <a:gs pos="2917">
                    <a:schemeClr val="tx1"/>
                  </a:gs>
                  <a:gs pos="30000">
                    <a:schemeClr val="tx1"/>
                  </a:gs>
                </a:gsLst>
                <a:lin ang="5400000" scaled="0"/>
              </a:gradFill>
            </a:endParaRPr>
          </a:p>
        </p:txBody>
      </p:sp>
      <p:cxnSp>
        <p:nvCxnSpPr>
          <p:cNvPr id="21" name="Connecteur droit avec flèche 20">
            <a:extLst>
              <a:ext uri="{FF2B5EF4-FFF2-40B4-BE49-F238E27FC236}">
                <a16:creationId xmlns:a16="http://schemas.microsoft.com/office/drawing/2014/main" id="{AB54D16F-5369-4219-849A-D1C3FD80D965}"/>
              </a:ext>
            </a:extLst>
          </p:cNvPr>
          <p:cNvCxnSpPr>
            <a:cxnSpLocks/>
          </p:cNvCxnSpPr>
          <p:nvPr/>
        </p:nvCxnSpPr>
        <p:spPr>
          <a:xfrm flipV="1">
            <a:off x="9406835" y="2263521"/>
            <a:ext cx="332451" cy="134194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27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down)">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8" grpId="0" animBg="1"/>
      <p:bldP spid="5" grpId="0" animBg="1"/>
      <p:bldP spid="10" grpId="0"/>
      <p:bldP spid="11" grpId="0"/>
      <p:bldP spid="12"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820F94A2-D6DB-4E11-8C47-B8DB73218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386" y="4083855"/>
            <a:ext cx="8849227" cy="2251361"/>
          </a:xfrm>
          <a:prstGeom prst="rect">
            <a:avLst/>
          </a:prstGeom>
          <a:ln>
            <a:solidFill>
              <a:schemeClr val="accent6">
                <a:lumMod val="20000"/>
                <a:lumOff val="80000"/>
              </a:schemeClr>
            </a:solidFill>
          </a:ln>
        </p:spPr>
      </p:pic>
      <p:sp>
        <p:nvSpPr>
          <p:cNvPr id="2" name="Titre 1">
            <a:extLst>
              <a:ext uri="{FF2B5EF4-FFF2-40B4-BE49-F238E27FC236}">
                <a16:creationId xmlns:a16="http://schemas.microsoft.com/office/drawing/2014/main" id="{558A10D2-B0DB-495D-9073-64D26FA1E6A9}"/>
              </a:ext>
            </a:extLst>
          </p:cNvPr>
          <p:cNvSpPr>
            <a:spLocks noGrp="1"/>
          </p:cNvSpPr>
          <p:nvPr>
            <p:ph type="title"/>
          </p:nvPr>
        </p:nvSpPr>
        <p:spPr/>
        <p:txBody>
          <a:bodyPr/>
          <a:lstStyle/>
          <a:p>
            <a:r>
              <a:rPr lang="fr-CA" dirty="0"/>
              <a:t>Distribution graduelle (Blue/Green)</a:t>
            </a:r>
          </a:p>
        </p:txBody>
      </p:sp>
      <p:pic>
        <p:nvPicPr>
          <p:cNvPr id="13" name="Image 12">
            <a:extLst>
              <a:ext uri="{FF2B5EF4-FFF2-40B4-BE49-F238E27FC236}">
                <a16:creationId xmlns:a16="http://schemas.microsoft.com/office/drawing/2014/main" id="{11D5221B-5E2A-4C2D-A899-2E89F6DD69AE}"/>
              </a:ext>
            </a:extLst>
          </p:cNvPr>
          <p:cNvPicPr>
            <a:picLocks noChangeAspect="1"/>
          </p:cNvPicPr>
          <p:nvPr/>
        </p:nvPicPr>
        <p:blipFill>
          <a:blip r:embed="rId4"/>
          <a:stretch>
            <a:fillRect/>
          </a:stretch>
        </p:blipFill>
        <p:spPr>
          <a:xfrm>
            <a:off x="3493835" y="1330749"/>
            <a:ext cx="5204327" cy="2649633"/>
          </a:xfrm>
          <a:prstGeom prst="rect">
            <a:avLst/>
          </a:prstGeom>
          <a:ln>
            <a:solidFill>
              <a:schemeClr val="accent6">
                <a:lumMod val="20000"/>
                <a:lumOff val="80000"/>
              </a:schemeClr>
            </a:solidFill>
          </a:ln>
        </p:spPr>
      </p:pic>
    </p:spTree>
    <p:extLst>
      <p:ext uri="{BB962C8B-B14F-4D97-AF65-F5344CB8AC3E}">
        <p14:creationId xmlns:p14="http://schemas.microsoft.com/office/powerpoint/2010/main" val="260136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F9B3F07-928F-4E04-B3DF-C8F02DF06231}"/>
              </a:ext>
            </a:extLst>
          </p:cNvPr>
          <p:cNvSpPr>
            <a:spLocks noGrp="1"/>
          </p:cNvSpPr>
          <p:nvPr>
            <p:ph type="body" sz="quarter" idx="10"/>
          </p:nvPr>
        </p:nvSpPr>
        <p:spPr>
          <a:xfrm>
            <a:off x="269239" y="1189177"/>
            <a:ext cx="11653523" cy="5379312"/>
          </a:xfrm>
        </p:spPr>
        <p:txBody>
          <a:bodyPr>
            <a:normAutofit/>
          </a:bodyPr>
          <a:lstStyle/>
          <a:p>
            <a:r>
              <a:rPr lang="fr-CA" b="1" dirty="0"/>
              <a:t>Tester l’impact/accueil d’une modification</a:t>
            </a:r>
          </a:p>
          <a:p>
            <a:r>
              <a:rPr lang="fr-CA" b="1" dirty="0"/>
              <a:t>Le code doit être instrumenté pour supporter les scénarios</a:t>
            </a:r>
          </a:p>
          <a:p>
            <a:r>
              <a:rPr lang="fr-CA" b="1" dirty="0"/>
              <a:t>S’applique à tous les groupes d’utilisateurs</a:t>
            </a:r>
          </a:p>
          <a:p>
            <a:r>
              <a:rPr lang="fr-CA" b="1" dirty="0"/>
              <a:t>Pilotable depuis le portail développeur</a:t>
            </a:r>
            <a:endParaRPr lang="fr-FR" b="1" dirty="0"/>
          </a:p>
          <a:p>
            <a:endParaRPr lang="fr-CA" b="1" dirty="0">
              <a:highlight>
                <a:srgbClr val="FFFF00"/>
              </a:highlight>
            </a:endParaRPr>
          </a:p>
        </p:txBody>
      </p:sp>
      <p:sp>
        <p:nvSpPr>
          <p:cNvPr id="2" name="Titre 1">
            <a:extLst>
              <a:ext uri="{FF2B5EF4-FFF2-40B4-BE49-F238E27FC236}">
                <a16:creationId xmlns:a16="http://schemas.microsoft.com/office/drawing/2014/main" id="{558A10D2-B0DB-495D-9073-64D26FA1E6A9}"/>
              </a:ext>
            </a:extLst>
          </p:cNvPr>
          <p:cNvSpPr>
            <a:spLocks noGrp="1"/>
          </p:cNvSpPr>
          <p:nvPr>
            <p:ph type="title"/>
          </p:nvPr>
        </p:nvSpPr>
        <p:spPr/>
        <p:txBody>
          <a:bodyPr/>
          <a:lstStyle/>
          <a:p>
            <a:r>
              <a:rPr lang="fr-CA" dirty="0"/>
              <a:t>Les expérimentations (A/B testing)</a:t>
            </a:r>
            <a:endParaRPr lang="fr-FR" dirty="0"/>
          </a:p>
        </p:txBody>
      </p:sp>
    </p:spTree>
    <p:extLst>
      <p:ext uri="{BB962C8B-B14F-4D97-AF65-F5344CB8AC3E}">
        <p14:creationId xmlns:p14="http://schemas.microsoft.com/office/powerpoint/2010/main" val="169325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8A10D2-B0DB-495D-9073-64D26FA1E6A9}"/>
              </a:ext>
            </a:extLst>
          </p:cNvPr>
          <p:cNvSpPr>
            <a:spLocks noGrp="1"/>
          </p:cNvSpPr>
          <p:nvPr>
            <p:ph type="title"/>
          </p:nvPr>
        </p:nvSpPr>
        <p:spPr/>
        <p:txBody>
          <a:bodyPr/>
          <a:lstStyle/>
          <a:p>
            <a:r>
              <a:rPr lang="fr-CA" dirty="0"/>
              <a:t>Les expérimentations (A/B testing)</a:t>
            </a:r>
            <a:endParaRPr lang="fr-FR" dirty="0"/>
          </a:p>
        </p:txBody>
      </p:sp>
      <p:sp>
        <p:nvSpPr>
          <p:cNvPr id="4" name="Rectangle 3">
            <a:extLst>
              <a:ext uri="{FF2B5EF4-FFF2-40B4-BE49-F238E27FC236}">
                <a16:creationId xmlns:a16="http://schemas.microsoft.com/office/drawing/2014/main" id="{0F86472D-6E37-4CB8-8992-CC1FC96DDAB7}"/>
              </a:ext>
            </a:extLst>
          </p:cNvPr>
          <p:cNvSpPr/>
          <p:nvPr/>
        </p:nvSpPr>
        <p:spPr>
          <a:xfrm>
            <a:off x="362857" y="1138376"/>
            <a:ext cx="11655840" cy="5816977"/>
          </a:xfrm>
          <a:prstGeom prst="rect">
            <a:avLst/>
          </a:prstGeom>
        </p:spPr>
        <p:txBody>
          <a:bodyPr wrap="square">
            <a:spAutoFit/>
          </a:bodyPr>
          <a:lstStyle/>
          <a:p>
            <a:r>
              <a:rPr lang="fr-FR" sz="1200" dirty="0">
                <a:solidFill>
                  <a:srgbClr val="008000"/>
                </a:solidFill>
                <a:latin typeface="Consolas" panose="020B0609020204030204" pitchFamily="49" charset="0"/>
              </a:rPr>
              <a:t>// Assignation de l’identifiant unique du projet d’expérimentation depuis le Dev Center (exemple).</a:t>
            </a:r>
            <a:r>
              <a:rPr lang="fr-FR" sz="1200" dirty="0">
                <a:solidFill>
                  <a:srgbClr val="000000"/>
                </a:solidFill>
                <a:latin typeface="Courier New" panose="02070309020205020404" pitchFamily="49" charset="0"/>
              </a:rPr>
              <a:t> </a:t>
            </a:r>
          </a:p>
          <a:p>
            <a:r>
              <a:rPr lang="fr-FR" sz="1200" dirty="0" err="1">
                <a:solidFill>
                  <a:srgbClr val="0101FD"/>
                </a:solidFill>
                <a:latin typeface="Consolas" panose="020B0609020204030204" pitchFamily="49" charset="0"/>
              </a:rPr>
              <a:t>private</a:t>
            </a:r>
            <a:r>
              <a:rPr lang="fr-FR" sz="1200" dirty="0">
                <a:solidFill>
                  <a:srgbClr val="000000"/>
                </a:solidFill>
                <a:latin typeface="Courier New" panose="02070309020205020404" pitchFamily="49" charset="0"/>
              </a:rPr>
              <a:t> </a:t>
            </a:r>
            <a:r>
              <a:rPr lang="fr-FR" sz="1200" dirty="0">
                <a:solidFill>
                  <a:srgbClr val="0101FD"/>
                </a:solidFill>
                <a:latin typeface="Consolas" panose="020B0609020204030204" pitchFamily="49" charset="0"/>
              </a:rPr>
              <a:t>string</a:t>
            </a:r>
            <a:r>
              <a:rPr lang="fr-FR" sz="1200" dirty="0">
                <a:solidFill>
                  <a:srgbClr val="000000"/>
                </a:solidFill>
                <a:latin typeface="Courier New" panose="02070309020205020404" pitchFamily="49" charset="0"/>
              </a:rPr>
              <a:t> </a:t>
            </a:r>
            <a:r>
              <a:rPr lang="fr-FR" sz="1200" dirty="0" err="1">
                <a:solidFill>
                  <a:srgbClr val="000000"/>
                </a:solidFill>
                <a:latin typeface="Courier New" panose="02070309020205020404" pitchFamily="49" charset="0"/>
              </a:rPr>
              <a:t>projectId</a:t>
            </a:r>
            <a:r>
              <a:rPr lang="fr-FR" sz="1200" dirty="0">
                <a:solidFill>
                  <a:srgbClr val="000000"/>
                </a:solidFill>
                <a:latin typeface="Courier New" panose="02070309020205020404" pitchFamily="49" charset="0"/>
              </a:rPr>
              <a:t> = </a:t>
            </a:r>
            <a:r>
              <a:rPr lang="fr-FR" sz="1200" dirty="0">
                <a:solidFill>
                  <a:srgbClr val="A31515"/>
                </a:solidFill>
                <a:latin typeface="Consolas" panose="020B0609020204030204" pitchFamily="49" charset="0"/>
              </a:rPr>
              <a:t>"F48AC670-4472-4387-AB7D-D65B095153FB"</a:t>
            </a:r>
            <a:r>
              <a:rPr lang="fr-FR" sz="1200" dirty="0">
                <a:solidFill>
                  <a:srgbClr val="000000"/>
                </a:solidFill>
                <a:latin typeface="Courier New" panose="02070309020205020404" pitchFamily="49" charset="0"/>
              </a:rPr>
              <a:t>;</a:t>
            </a:r>
          </a:p>
          <a:p>
            <a:r>
              <a:rPr lang="fr-FR" sz="1200" dirty="0">
                <a:solidFill>
                  <a:srgbClr val="000000"/>
                </a:solidFill>
                <a:latin typeface="Courier New" panose="02070309020205020404" pitchFamily="49" charset="0"/>
              </a:rPr>
              <a:t> </a:t>
            </a:r>
          </a:p>
          <a:p>
            <a:r>
              <a:rPr lang="fr-FR" sz="1200" dirty="0">
                <a:solidFill>
                  <a:srgbClr val="008000"/>
                </a:solidFill>
                <a:latin typeface="Consolas" panose="020B0609020204030204" pitchFamily="49" charset="0"/>
              </a:rPr>
              <a:t>// Obtention de la variation d’assignation en cache pour l’expérimentation.</a:t>
            </a:r>
            <a:r>
              <a:rPr lang="fr-FR" sz="1200" dirty="0">
                <a:solidFill>
                  <a:srgbClr val="000000"/>
                </a:solidFill>
                <a:latin typeface="Courier New" panose="02070309020205020404" pitchFamily="49" charset="0"/>
              </a:rPr>
              <a:t> </a:t>
            </a:r>
          </a:p>
          <a:p>
            <a:r>
              <a:rPr lang="fr-FR" sz="1200" dirty="0">
                <a:solidFill>
                  <a:srgbClr val="0101FD"/>
                </a:solidFill>
                <a:latin typeface="Consolas" panose="020B0609020204030204" pitchFamily="49" charset="0"/>
              </a:rPr>
              <a:t>var</a:t>
            </a:r>
            <a:r>
              <a:rPr lang="fr-FR" sz="1200" dirty="0">
                <a:solidFill>
                  <a:srgbClr val="000000"/>
                </a:solidFill>
                <a:latin typeface="Courier New" panose="02070309020205020404" pitchFamily="49" charset="0"/>
              </a:rPr>
              <a:t> result = </a:t>
            </a:r>
            <a:r>
              <a:rPr lang="fr-FR" sz="1200" dirty="0">
                <a:solidFill>
                  <a:srgbClr val="0101FD"/>
                </a:solidFill>
                <a:latin typeface="Consolas" panose="020B0609020204030204" pitchFamily="49" charset="0"/>
              </a:rPr>
              <a:t>await</a:t>
            </a:r>
            <a:r>
              <a:rPr lang="fr-FR" sz="1200" dirty="0">
                <a:solidFill>
                  <a:srgbClr val="000000"/>
                </a:solidFill>
                <a:latin typeface="Courier New" panose="02070309020205020404" pitchFamily="49" charset="0"/>
              </a:rPr>
              <a:t> </a:t>
            </a:r>
            <a:r>
              <a:rPr lang="fr-FR" sz="1200" dirty="0" err="1">
                <a:solidFill>
                  <a:srgbClr val="000000"/>
                </a:solidFill>
                <a:latin typeface="Courier New" panose="02070309020205020404" pitchFamily="49" charset="0"/>
              </a:rPr>
              <a:t>StoreServicesExperimentVariation.GetCachedVariationAsync</a:t>
            </a:r>
            <a:r>
              <a:rPr lang="fr-FR" sz="1200" dirty="0">
                <a:solidFill>
                  <a:srgbClr val="000000"/>
                </a:solidFill>
                <a:latin typeface="Courier New" panose="02070309020205020404" pitchFamily="49" charset="0"/>
              </a:rPr>
              <a:t>(</a:t>
            </a:r>
            <a:r>
              <a:rPr lang="fr-FR" sz="1200" dirty="0" err="1">
                <a:solidFill>
                  <a:srgbClr val="000000"/>
                </a:solidFill>
                <a:latin typeface="Courier New" panose="02070309020205020404" pitchFamily="49" charset="0"/>
              </a:rPr>
              <a:t>projectId</a:t>
            </a:r>
            <a:r>
              <a:rPr lang="fr-FR" sz="1200" dirty="0">
                <a:solidFill>
                  <a:srgbClr val="000000"/>
                </a:solidFill>
                <a:latin typeface="Courier New" panose="02070309020205020404" pitchFamily="49" charset="0"/>
              </a:rPr>
              <a:t>); </a:t>
            </a:r>
          </a:p>
          <a:p>
            <a:r>
              <a:rPr lang="fr-FR" sz="1200" dirty="0">
                <a:solidFill>
                  <a:srgbClr val="0101FD"/>
                </a:solidFill>
                <a:latin typeface="Consolas" panose="020B0609020204030204" pitchFamily="49" charset="0"/>
              </a:rPr>
              <a:t>var</a:t>
            </a:r>
            <a:r>
              <a:rPr lang="fr-FR" sz="1200" dirty="0">
                <a:solidFill>
                  <a:srgbClr val="000000"/>
                </a:solidFill>
                <a:latin typeface="Courier New" panose="02070309020205020404" pitchFamily="49" charset="0"/>
              </a:rPr>
              <a:t> variation = </a:t>
            </a:r>
            <a:r>
              <a:rPr lang="fr-FR" sz="1200" dirty="0" err="1">
                <a:solidFill>
                  <a:srgbClr val="000000"/>
                </a:solidFill>
                <a:latin typeface="Courier New" panose="02070309020205020404" pitchFamily="49" charset="0"/>
              </a:rPr>
              <a:t>result.ExperimentVariation</a:t>
            </a:r>
            <a:r>
              <a:rPr lang="fr-FR" sz="1200" dirty="0">
                <a:solidFill>
                  <a:srgbClr val="000000"/>
                </a:solidFill>
                <a:latin typeface="Courier New" panose="02070309020205020404" pitchFamily="49" charset="0"/>
              </a:rPr>
              <a:t>; </a:t>
            </a:r>
          </a:p>
          <a:p>
            <a:endParaRPr lang="fr-FR" sz="1200" dirty="0">
              <a:solidFill>
                <a:srgbClr val="000000"/>
              </a:solidFill>
              <a:latin typeface="Courier New" panose="02070309020205020404" pitchFamily="49" charset="0"/>
            </a:endParaRPr>
          </a:p>
          <a:p>
            <a:r>
              <a:rPr lang="fr-FR" sz="1200" dirty="0">
                <a:solidFill>
                  <a:srgbClr val="008000"/>
                </a:solidFill>
                <a:latin typeface="Consolas" panose="020B0609020204030204" pitchFamily="49" charset="0"/>
              </a:rPr>
              <a:t>// Actualisation de la variation d’assignation en cache si nécessaire.</a:t>
            </a:r>
            <a:r>
              <a:rPr lang="fr-FR" sz="1200" dirty="0">
                <a:solidFill>
                  <a:srgbClr val="000000"/>
                </a:solidFill>
                <a:latin typeface="Courier New" panose="02070309020205020404" pitchFamily="49" charset="0"/>
              </a:rPr>
              <a:t> </a:t>
            </a:r>
          </a:p>
          <a:p>
            <a:r>
              <a:rPr lang="fr-FR" sz="1200" dirty="0">
                <a:solidFill>
                  <a:srgbClr val="0101FD"/>
                </a:solidFill>
                <a:latin typeface="Consolas" panose="020B0609020204030204" pitchFamily="49" charset="0"/>
              </a:rPr>
              <a:t>if</a:t>
            </a:r>
            <a:r>
              <a:rPr lang="fr-FR" sz="1200" dirty="0">
                <a:solidFill>
                  <a:srgbClr val="000000"/>
                </a:solidFill>
                <a:latin typeface="Courier New" panose="02070309020205020404" pitchFamily="49" charset="0"/>
              </a:rPr>
              <a:t> (</a:t>
            </a:r>
            <a:r>
              <a:rPr lang="fr-FR" sz="1200" dirty="0" err="1">
                <a:solidFill>
                  <a:srgbClr val="000000"/>
                </a:solidFill>
                <a:latin typeface="Courier New" panose="02070309020205020404" pitchFamily="49" charset="0"/>
              </a:rPr>
              <a:t>result.ErrorCode</a:t>
            </a:r>
            <a:r>
              <a:rPr lang="fr-FR" sz="1200" dirty="0">
                <a:solidFill>
                  <a:srgbClr val="000000"/>
                </a:solidFill>
                <a:latin typeface="Courier New" panose="02070309020205020404" pitchFamily="49" charset="0"/>
              </a:rPr>
              <a:t> != </a:t>
            </a:r>
            <a:r>
              <a:rPr lang="fr-FR" sz="1200" dirty="0" err="1">
                <a:solidFill>
                  <a:srgbClr val="000000"/>
                </a:solidFill>
                <a:latin typeface="Courier New" panose="02070309020205020404" pitchFamily="49" charset="0"/>
              </a:rPr>
              <a:t>StoreServicesEngagementErrorCode.None</a:t>
            </a:r>
            <a:r>
              <a:rPr lang="fr-FR" sz="1200" dirty="0">
                <a:solidFill>
                  <a:srgbClr val="000000"/>
                </a:solidFill>
                <a:latin typeface="Courier New" panose="02070309020205020404" pitchFamily="49" charset="0"/>
              </a:rPr>
              <a:t> || </a:t>
            </a:r>
            <a:r>
              <a:rPr lang="fr-FR" sz="1200" dirty="0" err="1">
                <a:solidFill>
                  <a:srgbClr val="000000"/>
                </a:solidFill>
                <a:latin typeface="Courier New" panose="02070309020205020404" pitchFamily="49" charset="0"/>
              </a:rPr>
              <a:t>result.ExperimentVariation.IsStale</a:t>
            </a:r>
            <a:r>
              <a:rPr lang="fr-FR" sz="1200" dirty="0">
                <a:solidFill>
                  <a:srgbClr val="000000"/>
                </a:solidFill>
                <a:latin typeface="Courier New" panose="02070309020205020404" pitchFamily="49" charset="0"/>
              </a:rPr>
              <a:t>) </a:t>
            </a:r>
          </a:p>
          <a:p>
            <a:r>
              <a:rPr lang="fr-FR" sz="1200" dirty="0">
                <a:solidFill>
                  <a:srgbClr val="000000"/>
                </a:solidFill>
                <a:latin typeface="Courier New" panose="02070309020205020404" pitchFamily="49" charset="0"/>
              </a:rPr>
              <a:t>{ </a:t>
            </a:r>
          </a:p>
          <a:p>
            <a:r>
              <a:rPr lang="fr-FR" sz="1200" dirty="0">
                <a:solidFill>
                  <a:srgbClr val="000000"/>
                </a:solidFill>
                <a:latin typeface="Courier New" panose="02070309020205020404" pitchFamily="49" charset="0"/>
              </a:rPr>
              <a:t>  result = </a:t>
            </a:r>
            <a:r>
              <a:rPr lang="fr-FR" sz="1200" dirty="0">
                <a:solidFill>
                  <a:srgbClr val="0101FD"/>
                </a:solidFill>
                <a:latin typeface="Consolas" panose="020B0609020204030204" pitchFamily="49" charset="0"/>
              </a:rPr>
              <a:t>await</a:t>
            </a:r>
            <a:r>
              <a:rPr lang="fr-FR" sz="1200" dirty="0">
                <a:solidFill>
                  <a:srgbClr val="000000"/>
                </a:solidFill>
                <a:latin typeface="Courier New" panose="02070309020205020404" pitchFamily="49" charset="0"/>
              </a:rPr>
              <a:t> </a:t>
            </a:r>
            <a:r>
              <a:rPr lang="fr-FR" sz="1200" dirty="0" err="1">
                <a:solidFill>
                  <a:srgbClr val="000000"/>
                </a:solidFill>
                <a:latin typeface="Courier New" panose="02070309020205020404" pitchFamily="49" charset="0"/>
              </a:rPr>
              <a:t>StoreServicesExperimentVariation.GetRefreshedVariationAsync</a:t>
            </a:r>
            <a:r>
              <a:rPr lang="fr-FR" sz="1200" dirty="0">
                <a:solidFill>
                  <a:srgbClr val="000000"/>
                </a:solidFill>
                <a:latin typeface="Courier New" panose="02070309020205020404" pitchFamily="49" charset="0"/>
              </a:rPr>
              <a:t>(</a:t>
            </a:r>
            <a:r>
              <a:rPr lang="fr-FR" sz="1200" dirty="0" err="1">
                <a:solidFill>
                  <a:srgbClr val="000000"/>
                </a:solidFill>
                <a:latin typeface="Courier New" panose="02070309020205020404" pitchFamily="49" charset="0"/>
              </a:rPr>
              <a:t>projectId</a:t>
            </a:r>
            <a:r>
              <a:rPr lang="fr-FR" sz="1200" dirty="0">
                <a:solidFill>
                  <a:srgbClr val="000000"/>
                </a:solidFill>
                <a:latin typeface="Courier New" panose="02070309020205020404" pitchFamily="49" charset="0"/>
              </a:rPr>
              <a:t>); </a:t>
            </a:r>
          </a:p>
          <a:p>
            <a:r>
              <a:rPr lang="fr-FR" sz="1200" dirty="0">
                <a:solidFill>
                  <a:srgbClr val="0101FD"/>
                </a:solidFill>
                <a:latin typeface="Consolas" panose="020B0609020204030204" pitchFamily="49" charset="0"/>
              </a:rPr>
              <a:t>  if</a:t>
            </a:r>
            <a:r>
              <a:rPr lang="fr-FR" sz="1200" dirty="0">
                <a:solidFill>
                  <a:srgbClr val="000000"/>
                </a:solidFill>
                <a:latin typeface="Courier New" panose="02070309020205020404" pitchFamily="49" charset="0"/>
              </a:rPr>
              <a:t> (</a:t>
            </a:r>
            <a:r>
              <a:rPr lang="fr-FR" sz="1200" dirty="0" err="1">
                <a:solidFill>
                  <a:srgbClr val="000000"/>
                </a:solidFill>
                <a:latin typeface="Courier New" panose="02070309020205020404" pitchFamily="49" charset="0"/>
              </a:rPr>
              <a:t>result.ErrorCode</a:t>
            </a:r>
            <a:r>
              <a:rPr lang="fr-FR" sz="1200" dirty="0">
                <a:solidFill>
                  <a:srgbClr val="000000"/>
                </a:solidFill>
                <a:latin typeface="Courier New" panose="02070309020205020404" pitchFamily="49" charset="0"/>
              </a:rPr>
              <a:t> == </a:t>
            </a:r>
            <a:r>
              <a:rPr lang="fr-FR" sz="1200" dirty="0" err="1">
                <a:solidFill>
                  <a:srgbClr val="000000"/>
                </a:solidFill>
                <a:latin typeface="Courier New" panose="02070309020205020404" pitchFamily="49" charset="0"/>
              </a:rPr>
              <a:t>StoreServicesEngagementErrorCode.None</a:t>
            </a:r>
            <a:r>
              <a:rPr lang="fr-FR" sz="1200" dirty="0">
                <a:solidFill>
                  <a:srgbClr val="000000"/>
                </a:solidFill>
                <a:latin typeface="Courier New" panose="02070309020205020404" pitchFamily="49" charset="0"/>
              </a:rPr>
              <a:t>) </a:t>
            </a:r>
          </a:p>
          <a:p>
            <a:r>
              <a:rPr lang="fr-FR" sz="1200" dirty="0">
                <a:solidFill>
                  <a:srgbClr val="000000"/>
                </a:solidFill>
                <a:latin typeface="Courier New" panose="02070309020205020404" pitchFamily="49" charset="0"/>
              </a:rPr>
              <a:t>    variation = </a:t>
            </a:r>
            <a:r>
              <a:rPr lang="fr-FR" sz="1200" dirty="0" err="1">
                <a:solidFill>
                  <a:srgbClr val="000000"/>
                </a:solidFill>
                <a:latin typeface="Courier New" panose="02070309020205020404" pitchFamily="49" charset="0"/>
              </a:rPr>
              <a:t>result.ExperimentVariation</a:t>
            </a:r>
            <a:r>
              <a:rPr lang="fr-FR" sz="1200" dirty="0">
                <a:solidFill>
                  <a:srgbClr val="000000"/>
                </a:solidFill>
                <a:latin typeface="Courier New" panose="02070309020205020404" pitchFamily="49" charset="0"/>
              </a:rPr>
              <a:t>; </a:t>
            </a:r>
          </a:p>
          <a:p>
            <a:r>
              <a:rPr lang="fr-FR" sz="1200" dirty="0">
                <a:solidFill>
                  <a:srgbClr val="000000"/>
                </a:solidFill>
                <a:latin typeface="Courier New" panose="02070309020205020404" pitchFamily="49" charset="0"/>
              </a:rPr>
              <a:t>} </a:t>
            </a:r>
          </a:p>
          <a:p>
            <a:endParaRPr lang="fr-FR" sz="1200" dirty="0">
              <a:solidFill>
                <a:srgbClr val="000000"/>
              </a:solidFill>
              <a:latin typeface="Courier New" panose="02070309020205020404" pitchFamily="49" charset="0"/>
            </a:endParaRPr>
          </a:p>
          <a:p>
            <a:r>
              <a:rPr lang="fr-FR" sz="1200" dirty="0">
                <a:solidFill>
                  <a:srgbClr val="008000"/>
                </a:solidFill>
                <a:latin typeface="Consolas" panose="020B0609020204030204" pitchFamily="49" charset="0"/>
              </a:rPr>
              <a:t>// Obtention de la version d’adhésion cible depuis la variable distante.</a:t>
            </a:r>
            <a:r>
              <a:rPr lang="fr-FR" sz="1200" dirty="0">
                <a:solidFill>
                  <a:srgbClr val="000000"/>
                </a:solidFill>
                <a:latin typeface="Courier New" panose="02070309020205020404" pitchFamily="49" charset="0"/>
              </a:rPr>
              <a:t> </a:t>
            </a:r>
          </a:p>
          <a:p>
            <a:r>
              <a:rPr lang="fr-FR" sz="1200" dirty="0">
                <a:solidFill>
                  <a:srgbClr val="0101FD"/>
                </a:solidFill>
                <a:latin typeface="Consolas" panose="020B0609020204030204" pitchFamily="49" charset="0"/>
              </a:rPr>
              <a:t>var</a:t>
            </a:r>
            <a:r>
              <a:rPr lang="fr-FR" sz="1200" dirty="0">
                <a:solidFill>
                  <a:srgbClr val="000000"/>
                </a:solidFill>
                <a:latin typeface="Courier New" panose="02070309020205020404" pitchFamily="49" charset="0"/>
              </a:rPr>
              <a:t> </a:t>
            </a:r>
            <a:r>
              <a:rPr lang="fr-FR" sz="1200" dirty="0" err="1">
                <a:solidFill>
                  <a:srgbClr val="000000"/>
                </a:solidFill>
                <a:latin typeface="Courier New" panose="02070309020205020404" pitchFamily="49" charset="0"/>
              </a:rPr>
              <a:t>defaultVersionProcedureAdhesion</a:t>
            </a:r>
            <a:r>
              <a:rPr lang="fr-FR" sz="1200" dirty="0">
                <a:solidFill>
                  <a:srgbClr val="000000"/>
                </a:solidFill>
                <a:latin typeface="Courier New" panose="02070309020205020404" pitchFamily="49" charset="0"/>
              </a:rPr>
              <a:t> = </a:t>
            </a:r>
            <a:r>
              <a:rPr lang="fr-FR" sz="1200" dirty="0">
                <a:solidFill>
                  <a:srgbClr val="A31515"/>
                </a:solidFill>
                <a:latin typeface="Consolas" panose="020B0609020204030204" pitchFamily="49" charset="0"/>
              </a:rPr>
              <a:t>"V1"</a:t>
            </a:r>
            <a:r>
              <a:rPr lang="fr-FR" sz="1200" dirty="0">
                <a:solidFill>
                  <a:srgbClr val="000000"/>
                </a:solidFill>
                <a:latin typeface="Courier New" panose="02070309020205020404" pitchFamily="49" charset="0"/>
              </a:rPr>
              <a:t>; </a:t>
            </a:r>
          </a:p>
          <a:p>
            <a:r>
              <a:rPr lang="fr-FR" sz="1200" dirty="0">
                <a:solidFill>
                  <a:srgbClr val="0101FD"/>
                </a:solidFill>
                <a:latin typeface="Consolas" panose="020B0609020204030204" pitchFamily="49" charset="0"/>
              </a:rPr>
              <a:t>var</a:t>
            </a:r>
            <a:r>
              <a:rPr lang="fr-FR" sz="1200" dirty="0">
                <a:solidFill>
                  <a:srgbClr val="000000"/>
                </a:solidFill>
                <a:latin typeface="Courier New" panose="02070309020205020404" pitchFamily="49" charset="0"/>
              </a:rPr>
              <a:t> </a:t>
            </a:r>
            <a:r>
              <a:rPr lang="fr-FR" sz="1200" dirty="0" err="1">
                <a:solidFill>
                  <a:srgbClr val="000000"/>
                </a:solidFill>
                <a:latin typeface="Courier New" panose="02070309020205020404" pitchFamily="49" charset="0"/>
              </a:rPr>
              <a:t>procedureVersionAdhesion</a:t>
            </a:r>
            <a:r>
              <a:rPr lang="fr-FR" sz="1200" dirty="0">
                <a:solidFill>
                  <a:srgbClr val="000000"/>
                </a:solidFill>
                <a:latin typeface="Courier New" panose="02070309020205020404" pitchFamily="49" charset="0"/>
              </a:rPr>
              <a:t> = </a:t>
            </a:r>
            <a:r>
              <a:rPr lang="fr-FR" sz="1200" dirty="0" err="1">
                <a:solidFill>
                  <a:srgbClr val="000000"/>
                </a:solidFill>
                <a:latin typeface="Courier New" panose="02070309020205020404" pitchFamily="49" charset="0"/>
              </a:rPr>
              <a:t>variation.GetString</a:t>
            </a:r>
            <a:r>
              <a:rPr lang="fr-FR" sz="1200" dirty="0">
                <a:solidFill>
                  <a:srgbClr val="000000"/>
                </a:solidFill>
                <a:latin typeface="Courier New" panose="02070309020205020404" pitchFamily="49" charset="0"/>
              </a:rPr>
              <a:t>(</a:t>
            </a:r>
            <a:r>
              <a:rPr lang="fr-FR" sz="1200" dirty="0">
                <a:solidFill>
                  <a:srgbClr val="A31515"/>
                </a:solidFill>
                <a:latin typeface="Consolas" panose="020B0609020204030204" pitchFamily="49" charset="0"/>
              </a:rPr>
              <a:t>"</a:t>
            </a:r>
            <a:r>
              <a:rPr lang="fr-FR" sz="1200" dirty="0" err="1">
                <a:solidFill>
                  <a:srgbClr val="A31515"/>
                </a:solidFill>
                <a:latin typeface="Consolas" panose="020B0609020204030204" pitchFamily="49" charset="0"/>
              </a:rPr>
              <a:t>VersionProcedureAdhesion</a:t>
            </a:r>
            <a:r>
              <a:rPr lang="fr-FR" sz="1200" dirty="0">
                <a:solidFill>
                  <a:srgbClr val="A31515"/>
                </a:solidFill>
                <a:latin typeface="Consolas" panose="020B0609020204030204" pitchFamily="49" charset="0"/>
              </a:rPr>
              <a:t>"</a:t>
            </a:r>
            <a:r>
              <a:rPr lang="fr-FR" sz="1200" dirty="0">
                <a:solidFill>
                  <a:srgbClr val="000000"/>
                </a:solidFill>
                <a:latin typeface="Courier New" panose="02070309020205020404" pitchFamily="49" charset="0"/>
              </a:rPr>
              <a:t>, </a:t>
            </a:r>
            <a:r>
              <a:rPr lang="fr-FR" sz="1200" dirty="0" err="1">
                <a:solidFill>
                  <a:srgbClr val="000000"/>
                </a:solidFill>
                <a:latin typeface="Courier New" panose="02070309020205020404" pitchFamily="49" charset="0"/>
              </a:rPr>
              <a:t>defaultVersionProcedureAdhesion</a:t>
            </a:r>
            <a:r>
              <a:rPr lang="fr-FR" sz="1200" dirty="0">
                <a:solidFill>
                  <a:srgbClr val="000000"/>
                </a:solidFill>
                <a:latin typeface="Courier New" panose="02070309020205020404" pitchFamily="49" charset="0"/>
              </a:rPr>
              <a:t>);</a:t>
            </a:r>
          </a:p>
          <a:p>
            <a:endParaRPr lang="fr-FR" sz="1200" dirty="0">
              <a:solidFill>
                <a:srgbClr val="000000"/>
              </a:solidFill>
              <a:latin typeface="Courier New" panose="02070309020205020404" pitchFamily="49" charset="0"/>
            </a:endParaRPr>
          </a:p>
          <a:p>
            <a:r>
              <a:rPr lang="fr-FR" sz="1200" dirty="0">
                <a:solidFill>
                  <a:srgbClr val="008000"/>
                </a:solidFill>
                <a:latin typeface="Consolas" panose="020B0609020204030204" pitchFamily="49" charset="0"/>
              </a:rPr>
              <a:t>// Exécution de la procédure d’adhésion cible.</a:t>
            </a:r>
            <a:r>
              <a:rPr lang="fr-FR" sz="1200" dirty="0">
                <a:solidFill>
                  <a:srgbClr val="000000"/>
                </a:solidFill>
                <a:latin typeface="Courier New" panose="02070309020205020404" pitchFamily="49" charset="0"/>
              </a:rPr>
              <a:t> </a:t>
            </a:r>
          </a:p>
          <a:p>
            <a:r>
              <a:rPr lang="fr-FR" sz="1200" dirty="0">
                <a:solidFill>
                  <a:srgbClr val="0101FD"/>
                </a:solidFill>
                <a:latin typeface="Consolas" panose="020B0609020204030204" pitchFamily="49" charset="0"/>
              </a:rPr>
              <a:t>if</a:t>
            </a:r>
            <a:r>
              <a:rPr lang="fr-FR" sz="1200" dirty="0">
                <a:solidFill>
                  <a:srgbClr val="000000"/>
                </a:solidFill>
                <a:latin typeface="Courier New" panose="02070309020205020404" pitchFamily="49" charset="0"/>
              </a:rPr>
              <a:t> (</a:t>
            </a:r>
            <a:r>
              <a:rPr lang="fr-FR" sz="1200" dirty="0" err="1">
                <a:solidFill>
                  <a:srgbClr val="000000"/>
                </a:solidFill>
                <a:latin typeface="Courier New" panose="02070309020205020404" pitchFamily="49" charset="0"/>
              </a:rPr>
              <a:t>procedureVersionAdhesion</a:t>
            </a:r>
            <a:r>
              <a:rPr lang="fr-FR" sz="1200" dirty="0">
                <a:solidFill>
                  <a:srgbClr val="000000"/>
                </a:solidFill>
                <a:latin typeface="Courier New" panose="02070309020205020404" pitchFamily="49" charset="0"/>
              </a:rPr>
              <a:t> == </a:t>
            </a:r>
            <a:r>
              <a:rPr lang="fr-FR" sz="1200" dirty="0">
                <a:solidFill>
                  <a:srgbClr val="A31515"/>
                </a:solidFill>
                <a:latin typeface="Consolas" panose="020B0609020204030204" pitchFamily="49" charset="0"/>
              </a:rPr>
              <a:t>"V1"</a:t>
            </a:r>
            <a:r>
              <a:rPr lang="fr-FR" sz="1200" dirty="0">
                <a:solidFill>
                  <a:srgbClr val="000000"/>
                </a:solidFill>
                <a:latin typeface="Courier New" panose="02070309020205020404" pitchFamily="49" charset="0"/>
              </a:rPr>
              <a:t>) </a:t>
            </a:r>
          </a:p>
          <a:p>
            <a:r>
              <a:rPr lang="fr-FR" sz="1200" dirty="0">
                <a:solidFill>
                  <a:srgbClr val="000000"/>
                </a:solidFill>
                <a:latin typeface="Courier New" panose="02070309020205020404" pitchFamily="49" charset="0"/>
              </a:rPr>
              <a:t>  AfficherFormulaireAdhesionV1(); </a:t>
            </a:r>
          </a:p>
          <a:p>
            <a:r>
              <a:rPr lang="fr-FR" sz="1200" dirty="0" err="1">
                <a:solidFill>
                  <a:srgbClr val="0101FD"/>
                </a:solidFill>
                <a:latin typeface="Consolas" panose="020B0609020204030204" pitchFamily="49" charset="0"/>
              </a:rPr>
              <a:t>else</a:t>
            </a:r>
            <a:r>
              <a:rPr lang="fr-FR" sz="1200" dirty="0">
                <a:solidFill>
                  <a:srgbClr val="0101FD"/>
                </a:solidFill>
                <a:latin typeface="Consolas" panose="020B0609020204030204" pitchFamily="49" charset="0"/>
              </a:rPr>
              <a:t> if</a:t>
            </a:r>
            <a:r>
              <a:rPr lang="fr-FR" sz="1200" dirty="0">
                <a:solidFill>
                  <a:srgbClr val="000000"/>
                </a:solidFill>
                <a:latin typeface="Courier New" panose="02070309020205020404" pitchFamily="49" charset="0"/>
              </a:rPr>
              <a:t> (</a:t>
            </a:r>
            <a:r>
              <a:rPr lang="fr-FR" sz="1200" dirty="0" err="1">
                <a:solidFill>
                  <a:srgbClr val="000000"/>
                </a:solidFill>
                <a:latin typeface="Courier New" panose="02070309020205020404" pitchFamily="49" charset="0"/>
              </a:rPr>
              <a:t>procedureVersionAdhesion</a:t>
            </a:r>
            <a:r>
              <a:rPr lang="fr-FR" sz="1200" dirty="0">
                <a:solidFill>
                  <a:srgbClr val="000000"/>
                </a:solidFill>
                <a:latin typeface="Courier New" panose="02070309020205020404" pitchFamily="49" charset="0"/>
              </a:rPr>
              <a:t> == </a:t>
            </a:r>
            <a:r>
              <a:rPr lang="fr-FR" sz="1200" dirty="0">
                <a:solidFill>
                  <a:srgbClr val="A31515"/>
                </a:solidFill>
                <a:latin typeface="Consolas" panose="020B0609020204030204" pitchFamily="49" charset="0"/>
              </a:rPr>
              <a:t>"V2"</a:t>
            </a:r>
            <a:r>
              <a:rPr lang="fr-FR" sz="1200" dirty="0">
                <a:solidFill>
                  <a:srgbClr val="000000"/>
                </a:solidFill>
                <a:latin typeface="Courier New" panose="02070309020205020404" pitchFamily="49" charset="0"/>
              </a:rPr>
              <a:t>) </a:t>
            </a:r>
          </a:p>
          <a:p>
            <a:r>
              <a:rPr lang="fr-CA" sz="1200" dirty="0">
                <a:solidFill>
                  <a:srgbClr val="000000"/>
                </a:solidFill>
                <a:latin typeface="Courier New" panose="02070309020205020404" pitchFamily="49" charset="0"/>
              </a:rPr>
              <a:t>  AfficherFormulaireAdhesionV2();</a:t>
            </a:r>
          </a:p>
          <a:p>
            <a:r>
              <a:rPr lang="fr-FR" sz="1200" dirty="0" err="1">
                <a:solidFill>
                  <a:srgbClr val="0101FD"/>
                </a:solidFill>
                <a:latin typeface="Consolas" panose="020B0609020204030204" pitchFamily="49" charset="0"/>
              </a:rPr>
              <a:t>else</a:t>
            </a:r>
            <a:endParaRPr lang="fr-FR" sz="1200" dirty="0">
              <a:solidFill>
                <a:srgbClr val="0101FD"/>
              </a:solidFill>
              <a:latin typeface="Consolas" panose="020B0609020204030204" pitchFamily="49" charset="0"/>
            </a:endParaRPr>
          </a:p>
          <a:p>
            <a:r>
              <a:rPr lang="fr-FR" sz="1200" dirty="0">
                <a:solidFill>
                  <a:srgbClr val="000000"/>
                </a:solidFill>
                <a:latin typeface="Courier New" panose="02070309020205020404" pitchFamily="49" charset="0"/>
              </a:rPr>
              <a:t> </a:t>
            </a:r>
            <a:r>
              <a:rPr lang="fr-FR" sz="1200" dirty="0">
                <a:solidFill>
                  <a:srgbClr val="0101FD"/>
                </a:solidFill>
                <a:latin typeface="Consolas" panose="020B0609020204030204" pitchFamily="49" charset="0"/>
              </a:rPr>
              <a:t>throw</a:t>
            </a:r>
            <a:r>
              <a:rPr lang="fr-FR" sz="1200" dirty="0">
                <a:solidFill>
                  <a:srgbClr val="000000"/>
                </a:solidFill>
                <a:latin typeface="Courier New" panose="02070309020205020404" pitchFamily="49" charset="0"/>
              </a:rPr>
              <a:t> </a:t>
            </a:r>
            <a:r>
              <a:rPr lang="fr-FR" sz="1200" dirty="0" err="1">
                <a:solidFill>
                  <a:srgbClr val="000000"/>
                </a:solidFill>
                <a:latin typeface="Courier New" panose="02070309020205020404" pitchFamily="49" charset="0"/>
              </a:rPr>
              <a:t>UnsupportedException</a:t>
            </a:r>
            <a:r>
              <a:rPr lang="fr-FR" sz="1200" dirty="0">
                <a:solidFill>
                  <a:srgbClr val="000000"/>
                </a:solidFill>
                <a:latin typeface="Courier New" panose="02070309020205020404" pitchFamily="49" charset="0"/>
              </a:rPr>
              <a:t>();</a:t>
            </a:r>
          </a:p>
          <a:p>
            <a:endParaRPr lang="fr-FR" sz="1200" dirty="0">
              <a:solidFill>
                <a:srgbClr val="008000"/>
              </a:solidFill>
              <a:latin typeface="Consolas" panose="020B0609020204030204" pitchFamily="49" charset="0"/>
            </a:endParaRPr>
          </a:p>
          <a:p>
            <a:r>
              <a:rPr lang="fr-FR" sz="1200" dirty="0">
                <a:solidFill>
                  <a:srgbClr val="008000"/>
                </a:solidFill>
                <a:latin typeface="Consolas" panose="020B0609020204030204" pitchFamily="49" charset="0"/>
              </a:rPr>
              <a:t>// Enregistrement de l’évènement dans le Dev Center.</a:t>
            </a:r>
            <a:r>
              <a:rPr lang="fr-FR" sz="1200" dirty="0">
                <a:solidFill>
                  <a:srgbClr val="000000"/>
                </a:solidFill>
                <a:latin typeface="Courier New" panose="02070309020205020404" pitchFamily="49" charset="0"/>
              </a:rPr>
              <a:t> </a:t>
            </a:r>
          </a:p>
          <a:p>
            <a:r>
              <a:rPr lang="fr-FR" sz="1200" dirty="0">
                <a:solidFill>
                  <a:srgbClr val="0101FD"/>
                </a:solidFill>
                <a:latin typeface="Consolas" panose="020B0609020204030204" pitchFamily="49" charset="0"/>
              </a:rPr>
              <a:t>var</a:t>
            </a:r>
            <a:r>
              <a:rPr lang="fr-FR" sz="1200" dirty="0">
                <a:solidFill>
                  <a:srgbClr val="000000"/>
                </a:solidFill>
                <a:latin typeface="Courier New" panose="02070309020205020404" pitchFamily="49" charset="0"/>
              </a:rPr>
              <a:t> logger = </a:t>
            </a:r>
            <a:r>
              <a:rPr lang="fr-FR" sz="1200" dirty="0" err="1">
                <a:solidFill>
                  <a:srgbClr val="000000"/>
                </a:solidFill>
                <a:latin typeface="Courier New" panose="02070309020205020404" pitchFamily="49" charset="0"/>
              </a:rPr>
              <a:t>StoreServicesCustomEventLogger.GetDefault</a:t>
            </a:r>
            <a:r>
              <a:rPr lang="fr-FR" sz="1200" dirty="0">
                <a:solidFill>
                  <a:srgbClr val="000000"/>
                </a:solidFill>
                <a:latin typeface="Courier New" panose="02070309020205020404" pitchFamily="49" charset="0"/>
              </a:rPr>
              <a:t>(); </a:t>
            </a:r>
          </a:p>
          <a:p>
            <a:r>
              <a:rPr lang="fr-FR" sz="1200" dirty="0" err="1">
                <a:solidFill>
                  <a:srgbClr val="000000"/>
                </a:solidFill>
                <a:latin typeface="Courier New" panose="02070309020205020404" pitchFamily="49" charset="0"/>
              </a:rPr>
              <a:t>logger.LogForVariation</a:t>
            </a:r>
            <a:r>
              <a:rPr lang="fr-FR" sz="1200" dirty="0">
                <a:solidFill>
                  <a:srgbClr val="000000"/>
                </a:solidFill>
                <a:latin typeface="Courier New" panose="02070309020205020404" pitchFamily="49" charset="0"/>
              </a:rPr>
              <a:t>(variation, $</a:t>
            </a:r>
            <a:r>
              <a:rPr lang="fr-FR" sz="1200" dirty="0">
                <a:solidFill>
                  <a:srgbClr val="A31515"/>
                </a:solidFill>
                <a:latin typeface="Consolas" panose="020B0609020204030204" pitchFamily="49" charset="0"/>
              </a:rPr>
              <a:t>"</a:t>
            </a:r>
            <a:r>
              <a:rPr lang="fr-FR" sz="1200" dirty="0" err="1">
                <a:solidFill>
                  <a:srgbClr val="A31515"/>
                </a:solidFill>
                <a:latin typeface="Consolas" panose="020B0609020204030204" pitchFamily="49" charset="0"/>
              </a:rPr>
              <a:t>ProcedureAdhesion</a:t>
            </a:r>
            <a:r>
              <a:rPr lang="fr-FR" sz="1200" dirty="0">
                <a:solidFill>
                  <a:srgbClr val="A31515"/>
                </a:solidFill>
                <a:latin typeface="Consolas" panose="020B0609020204030204" pitchFamily="49" charset="0"/>
              </a:rPr>
              <a:t>{</a:t>
            </a:r>
            <a:r>
              <a:rPr lang="fr-FR" sz="1200" dirty="0" err="1">
                <a:solidFill>
                  <a:srgbClr val="000000"/>
                </a:solidFill>
                <a:latin typeface="Courier New" panose="02070309020205020404" pitchFamily="49" charset="0"/>
              </a:rPr>
              <a:t>procedureVersionAdhesion</a:t>
            </a:r>
            <a:r>
              <a:rPr lang="fr-FR" sz="1200" dirty="0">
                <a:solidFill>
                  <a:srgbClr val="A31515"/>
                </a:solidFill>
                <a:latin typeface="Consolas" panose="020B0609020204030204" pitchFamily="49" charset="0"/>
              </a:rPr>
              <a:t>}</a:t>
            </a:r>
            <a:r>
              <a:rPr lang="fr-FR" sz="1200" dirty="0" err="1">
                <a:solidFill>
                  <a:srgbClr val="A31515"/>
                </a:solidFill>
                <a:latin typeface="Consolas" panose="020B0609020204030204" pitchFamily="49" charset="0"/>
              </a:rPr>
              <a:t>Utilisee</a:t>
            </a:r>
            <a:r>
              <a:rPr lang="fr-FR" sz="1200" dirty="0">
                <a:solidFill>
                  <a:srgbClr val="A31515"/>
                </a:solidFill>
                <a:latin typeface="Consolas" panose="020B0609020204030204" pitchFamily="49" charset="0"/>
              </a:rPr>
              <a:t>"</a:t>
            </a:r>
            <a:r>
              <a:rPr lang="fr-FR" sz="1200" dirty="0">
                <a:solidFill>
                  <a:srgbClr val="000000"/>
                </a:solidFill>
                <a:latin typeface="Courier New" panose="02070309020205020404" pitchFamily="49" charset="0"/>
              </a:rPr>
              <a:t>); </a:t>
            </a:r>
            <a:endParaRPr lang="fr-FR" sz="1200" dirty="0"/>
          </a:p>
        </p:txBody>
      </p:sp>
    </p:spTree>
    <p:extLst>
      <p:ext uri="{BB962C8B-B14F-4D97-AF65-F5344CB8AC3E}">
        <p14:creationId xmlns:p14="http://schemas.microsoft.com/office/powerpoint/2010/main" val="398892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2" end="2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3" end="2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4" end="2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27" end="2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8" end="2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xEl>
                                              <p:pRg st="29" end="2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37F2B4-88E2-4E9B-89EA-DD551D52CCBC}"/>
              </a:ext>
            </a:extLst>
          </p:cNvPr>
          <p:cNvSpPr/>
          <p:nvPr/>
        </p:nvSpPr>
        <p:spPr bwMode="auto">
          <a:xfrm>
            <a:off x="0" y="0"/>
            <a:ext cx="631698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e 2">
            <a:extLst>
              <a:ext uri="{FF2B5EF4-FFF2-40B4-BE49-F238E27FC236}">
                <a16:creationId xmlns:a16="http://schemas.microsoft.com/office/drawing/2014/main" id="{385EA1C2-720B-4DD5-A36B-5A207D5C2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980" y="0"/>
            <a:ext cx="5875020" cy="6858000"/>
          </a:xfrm>
          <a:prstGeom prst="rect">
            <a:avLst/>
          </a:prstGeom>
        </p:spPr>
      </p:pic>
      <p:sp>
        <p:nvSpPr>
          <p:cNvPr id="4" name="Rectangle 3">
            <a:extLst>
              <a:ext uri="{FF2B5EF4-FFF2-40B4-BE49-F238E27FC236}">
                <a16:creationId xmlns:a16="http://schemas.microsoft.com/office/drawing/2014/main" id="{AC803311-7A7B-4854-8FC2-5DD3B159FF40}"/>
              </a:ext>
            </a:extLst>
          </p:cNvPr>
          <p:cNvSpPr/>
          <p:nvPr/>
        </p:nvSpPr>
        <p:spPr>
          <a:xfrm>
            <a:off x="669403" y="1225345"/>
            <a:ext cx="4226688" cy="2308324"/>
          </a:xfrm>
          <a:prstGeom prst="rect">
            <a:avLst/>
          </a:prstGeom>
        </p:spPr>
        <p:txBody>
          <a:bodyPr wrap="square">
            <a:spAutoFit/>
          </a:bodyPr>
          <a:lstStyle/>
          <a:p>
            <a:r>
              <a:rPr lang="fr-CA" sz="3600" dirty="0">
                <a:solidFill>
                  <a:schemeClr val="bg1"/>
                </a:solidFill>
                <a:latin typeface="Tempus Sans ITC" panose="04020404030D07020202" pitchFamily="82" charset="0"/>
              </a:rPr>
              <a:t>Néanmoins il existe un endroit, où leur domination est contestée…</a:t>
            </a:r>
          </a:p>
        </p:txBody>
      </p:sp>
      <p:grpSp>
        <p:nvGrpSpPr>
          <p:cNvPr id="8" name="Groupe 7">
            <a:extLst>
              <a:ext uri="{FF2B5EF4-FFF2-40B4-BE49-F238E27FC236}">
                <a16:creationId xmlns:a16="http://schemas.microsoft.com/office/drawing/2014/main" id="{5432514D-DF0F-470E-8558-6AFDE45E7F40}"/>
              </a:ext>
            </a:extLst>
          </p:cNvPr>
          <p:cNvGrpSpPr/>
          <p:nvPr/>
        </p:nvGrpSpPr>
        <p:grpSpPr>
          <a:xfrm>
            <a:off x="-632723" y="3694912"/>
            <a:ext cx="7569551" cy="3163088"/>
            <a:chOff x="-632723" y="3694912"/>
            <a:chExt cx="7569551" cy="3163088"/>
          </a:xfrm>
        </p:grpSpPr>
        <p:pic>
          <p:nvPicPr>
            <p:cNvPr id="6" name="Image 5">
              <a:extLst>
                <a:ext uri="{FF2B5EF4-FFF2-40B4-BE49-F238E27FC236}">
                  <a16:creationId xmlns:a16="http://schemas.microsoft.com/office/drawing/2014/main" id="{84CFBA34-5D3C-4731-8FC4-46A293670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23" y="3694912"/>
              <a:ext cx="7569551" cy="3163088"/>
            </a:xfrm>
            <a:prstGeom prst="rect">
              <a:avLst/>
            </a:prstGeom>
          </p:spPr>
        </p:pic>
        <p:sp>
          <p:nvSpPr>
            <p:cNvPr id="7" name="Rectangle 6">
              <a:extLst>
                <a:ext uri="{FF2B5EF4-FFF2-40B4-BE49-F238E27FC236}">
                  <a16:creationId xmlns:a16="http://schemas.microsoft.com/office/drawing/2014/main" id="{311AE828-242A-4DCE-9CFF-5898536538C1}"/>
                </a:ext>
              </a:extLst>
            </p:cNvPr>
            <p:cNvSpPr/>
            <p:nvPr/>
          </p:nvSpPr>
          <p:spPr>
            <a:xfrm rot="20856684">
              <a:off x="71859" y="4716176"/>
              <a:ext cx="5821017" cy="830997"/>
            </a:xfrm>
            <a:prstGeom prst="rect">
              <a:avLst/>
            </a:prstGeom>
            <a:noFill/>
          </p:spPr>
          <p:txBody>
            <a:bodyPr wrap="none" lIns="91440" tIns="45720" rIns="91440" bIns="45720">
              <a:spAutoFit/>
            </a:bodyPr>
            <a:lstStyle/>
            <a:p>
              <a:pPr algn="ctr"/>
              <a:r>
                <a:rPr lang="fr-FR" sz="4800" b="1" cap="none" spc="0" dirty="0" err="1">
                  <a:ln w="12700">
                    <a:solidFill>
                      <a:schemeClr val="accent3">
                        <a:lumMod val="50000"/>
                      </a:schemeClr>
                    </a:solidFill>
                    <a:prstDash val="solid"/>
                  </a:ln>
                  <a:solidFill>
                    <a:schemeClr val="bg1"/>
                  </a:solidFill>
                  <a:effectLst>
                    <a:innerShdw blurRad="177800">
                      <a:schemeClr val="accent3">
                        <a:lumMod val="50000"/>
                      </a:schemeClr>
                    </a:innerShdw>
                  </a:effectLst>
                </a:rPr>
                <a:t>Platformvs</a:t>
              </a:r>
              <a:r>
                <a:rPr lang="fr-FR" sz="48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rPr>
                <a:t> </a:t>
              </a:r>
              <a:r>
                <a:rPr lang="fr-FR" sz="4800" b="1" cap="none" spc="0" dirty="0" err="1">
                  <a:ln w="12700">
                    <a:solidFill>
                      <a:schemeClr val="accent3">
                        <a:lumMod val="50000"/>
                      </a:schemeClr>
                    </a:solidFill>
                    <a:prstDash val="solid"/>
                  </a:ln>
                  <a:solidFill>
                    <a:schemeClr val="bg1"/>
                  </a:solidFill>
                  <a:effectLst>
                    <a:innerShdw blurRad="177800">
                      <a:schemeClr val="accent3">
                        <a:lumMod val="50000"/>
                      </a:schemeClr>
                    </a:innerShdw>
                  </a:effectLst>
                </a:rPr>
                <a:t>mobilus</a:t>
              </a:r>
              <a:endParaRPr lang="fr-FR" sz="48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endParaRPr>
            </a:p>
          </p:txBody>
        </p:sp>
      </p:grpSp>
    </p:spTree>
    <p:extLst>
      <p:ext uri="{BB962C8B-B14F-4D97-AF65-F5344CB8AC3E}">
        <p14:creationId xmlns:p14="http://schemas.microsoft.com/office/powerpoint/2010/main" val="2627517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DAEA7C9-B8F3-4E08-AC3B-2C78E62ED462}"/>
              </a:ext>
            </a:extLst>
          </p:cNvPr>
          <p:cNvSpPr>
            <a:spLocks noGrp="1"/>
          </p:cNvSpPr>
          <p:nvPr>
            <p:ph type="body" sz="quarter" idx="10"/>
          </p:nvPr>
        </p:nvSpPr>
        <p:spPr>
          <a:xfrm>
            <a:off x="269239" y="1189177"/>
            <a:ext cx="11653523" cy="1391407"/>
          </a:xfrm>
        </p:spPr>
        <p:txBody>
          <a:bodyPr/>
          <a:lstStyle/>
          <a:p>
            <a:r>
              <a:rPr lang="fr-CA" dirty="0"/>
              <a:t>Native au Windows Store</a:t>
            </a:r>
          </a:p>
          <a:p>
            <a:r>
              <a:rPr lang="fr-CA" dirty="0"/>
              <a:t>Avec AppCenter</a:t>
            </a:r>
            <a:endParaRPr lang="fr-FR" dirty="0"/>
          </a:p>
        </p:txBody>
      </p:sp>
      <p:sp>
        <p:nvSpPr>
          <p:cNvPr id="3" name="Titre 2">
            <a:extLst>
              <a:ext uri="{FF2B5EF4-FFF2-40B4-BE49-F238E27FC236}">
                <a16:creationId xmlns:a16="http://schemas.microsoft.com/office/drawing/2014/main" id="{82997666-364F-454D-B5C9-21D29930631D}"/>
              </a:ext>
            </a:extLst>
          </p:cNvPr>
          <p:cNvSpPr>
            <a:spLocks noGrp="1"/>
          </p:cNvSpPr>
          <p:nvPr>
            <p:ph type="title"/>
          </p:nvPr>
        </p:nvSpPr>
        <p:spPr/>
        <p:txBody>
          <a:bodyPr/>
          <a:lstStyle/>
          <a:p>
            <a:r>
              <a:rPr lang="fr-CA" dirty="0"/>
              <a:t>Télémétrie</a:t>
            </a:r>
            <a:endParaRPr lang="fr-FR" dirty="0"/>
          </a:p>
        </p:txBody>
      </p:sp>
      <p:pic>
        <p:nvPicPr>
          <p:cNvPr id="7" name="Image 6">
            <a:extLst>
              <a:ext uri="{FF2B5EF4-FFF2-40B4-BE49-F238E27FC236}">
                <a16:creationId xmlns:a16="http://schemas.microsoft.com/office/drawing/2014/main" id="{2947114D-218A-4792-B587-C5C4DD12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815" y="79829"/>
            <a:ext cx="5911356" cy="3113314"/>
          </a:xfrm>
          <a:prstGeom prst="rect">
            <a:avLst/>
          </a:prstGeom>
        </p:spPr>
      </p:pic>
      <p:pic>
        <p:nvPicPr>
          <p:cNvPr id="9" name="Image 8">
            <a:extLst>
              <a:ext uri="{FF2B5EF4-FFF2-40B4-BE49-F238E27FC236}">
                <a16:creationId xmlns:a16="http://schemas.microsoft.com/office/drawing/2014/main" id="{ABDBF7D5-8A9D-4C80-8769-3888E9050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29" y="2580584"/>
            <a:ext cx="8033657" cy="4226209"/>
          </a:xfrm>
          <a:prstGeom prst="rect">
            <a:avLst/>
          </a:prstGeom>
        </p:spPr>
      </p:pic>
    </p:spTree>
    <p:extLst>
      <p:ext uri="{BB962C8B-B14F-4D97-AF65-F5344CB8AC3E}">
        <p14:creationId xmlns:p14="http://schemas.microsoft.com/office/powerpoint/2010/main" val="29448461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F9B3F07-928F-4E04-B3DF-C8F02DF06231}"/>
              </a:ext>
            </a:extLst>
          </p:cNvPr>
          <p:cNvSpPr>
            <a:spLocks noGrp="1"/>
          </p:cNvSpPr>
          <p:nvPr>
            <p:ph type="body" sz="quarter" idx="10"/>
          </p:nvPr>
        </p:nvSpPr>
        <p:spPr>
          <a:xfrm>
            <a:off x="269239" y="1189177"/>
            <a:ext cx="11653523" cy="5379312"/>
          </a:xfrm>
        </p:spPr>
        <p:txBody>
          <a:bodyPr>
            <a:normAutofit/>
          </a:bodyPr>
          <a:lstStyle/>
          <a:p>
            <a:pPr marL="342900" indent="-342900"/>
            <a:r>
              <a:rPr lang="fr-CA" dirty="0"/>
              <a:t>Le Store offre les pratiques DevOps les plus pointues</a:t>
            </a:r>
          </a:p>
          <a:p>
            <a:pPr marL="342900" indent="-342900"/>
            <a:r>
              <a:rPr lang="fr-CA" dirty="0"/>
              <a:t>La distribution est hyper efficace</a:t>
            </a:r>
          </a:p>
          <a:p>
            <a:pPr marL="579446" lvl="1" indent="-342900"/>
            <a:r>
              <a:rPr lang="fr-CA" dirty="0"/>
              <a:t>Mise à jour par delta-binaires</a:t>
            </a:r>
          </a:p>
          <a:p>
            <a:pPr marL="579446" lvl="1" indent="-342900"/>
            <a:r>
              <a:rPr lang="fr-CA" dirty="0"/>
              <a:t>Nouvelles techniques de packaging (APPX, MSIX)</a:t>
            </a:r>
          </a:p>
          <a:p>
            <a:pPr marL="342900" indent="-342900">
              <a:buFont typeface="Arial" panose="020B0604020202020204" pitchFamily="34" charset="0"/>
              <a:buChar char="•"/>
            </a:pPr>
            <a:r>
              <a:rPr lang="fr-CA" dirty="0"/>
              <a:t>Entreprise</a:t>
            </a:r>
          </a:p>
          <a:p>
            <a:pPr marL="579446" lvl="1" indent="-342900"/>
            <a:r>
              <a:rPr lang="fr-CA" dirty="0"/>
              <a:t>Management </a:t>
            </a:r>
            <a:r>
              <a:rPr lang="fr-CA" dirty="0">
                <a:sym typeface="Wingdings 3" panose="05040102010807070707" pitchFamily="18" charset="2"/>
              </a:rPr>
              <a:t></a:t>
            </a:r>
            <a:r>
              <a:rPr lang="fr-CA" dirty="0"/>
              <a:t> Azure AD, SCCM, Intune, etc.</a:t>
            </a:r>
          </a:p>
          <a:p>
            <a:pPr marL="579446" lvl="1" indent="-342900"/>
            <a:r>
              <a:rPr lang="fr-CA" dirty="0"/>
              <a:t>Gestion des licences, rôles et demandes avec le Store d’entreprise</a:t>
            </a:r>
          </a:p>
        </p:txBody>
      </p:sp>
      <p:sp>
        <p:nvSpPr>
          <p:cNvPr id="2" name="Titre 1">
            <a:extLst>
              <a:ext uri="{FF2B5EF4-FFF2-40B4-BE49-F238E27FC236}">
                <a16:creationId xmlns:a16="http://schemas.microsoft.com/office/drawing/2014/main" id="{558A10D2-B0DB-495D-9073-64D26FA1E6A9}"/>
              </a:ext>
            </a:extLst>
          </p:cNvPr>
          <p:cNvSpPr>
            <a:spLocks noGrp="1"/>
          </p:cNvSpPr>
          <p:nvPr>
            <p:ph type="title"/>
          </p:nvPr>
        </p:nvSpPr>
        <p:spPr/>
        <p:txBody>
          <a:bodyPr/>
          <a:lstStyle/>
          <a:p>
            <a:r>
              <a:rPr lang="fr-CA" dirty="0"/>
              <a:t>En conclusion</a:t>
            </a:r>
            <a:endParaRPr lang="fr-FR" dirty="0"/>
          </a:p>
        </p:txBody>
      </p:sp>
    </p:spTree>
    <p:extLst>
      <p:ext uri="{BB962C8B-B14F-4D97-AF65-F5344CB8AC3E}">
        <p14:creationId xmlns:p14="http://schemas.microsoft.com/office/powerpoint/2010/main" val="300820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69B042-B9D3-4122-BBF3-7E316396DEFD}"/>
              </a:ext>
            </a:extLst>
          </p:cNvPr>
          <p:cNvSpPr>
            <a:spLocks noGrp="1"/>
          </p:cNvSpPr>
          <p:nvPr>
            <p:ph type="title"/>
          </p:nvPr>
        </p:nvSpPr>
        <p:spPr>
          <a:xfrm>
            <a:off x="568047" y="2084172"/>
            <a:ext cx="11354714" cy="2139688"/>
          </a:xfrm>
        </p:spPr>
        <p:txBody>
          <a:bodyPr/>
          <a:lstStyle/>
          <a:p>
            <a:r>
              <a:rPr lang="fr-CA" dirty="0"/>
              <a:t>Modernisation progressive d’une application</a:t>
            </a:r>
            <a:endParaRPr lang="fr-FR" dirty="0"/>
          </a:p>
        </p:txBody>
      </p:sp>
    </p:spTree>
    <p:extLst>
      <p:ext uri="{BB962C8B-B14F-4D97-AF65-F5344CB8AC3E}">
        <p14:creationId xmlns:p14="http://schemas.microsoft.com/office/powerpoint/2010/main" val="5918253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4BE69E-C119-4605-A8F4-9F73EF12E004}"/>
              </a:ext>
            </a:extLst>
          </p:cNvPr>
          <p:cNvSpPr>
            <a:spLocks noGrp="1"/>
          </p:cNvSpPr>
          <p:nvPr>
            <p:ph type="title"/>
          </p:nvPr>
        </p:nvSpPr>
        <p:spPr/>
        <p:txBody>
          <a:bodyPr/>
          <a:lstStyle/>
          <a:p>
            <a:endParaRPr lang="fr-CA"/>
          </a:p>
        </p:txBody>
      </p:sp>
      <p:pic>
        <p:nvPicPr>
          <p:cNvPr id="4" name="Image 3">
            <a:extLst>
              <a:ext uri="{FF2B5EF4-FFF2-40B4-BE49-F238E27FC236}">
                <a16:creationId xmlns:a16="http://schemas.microsoft.com/office/drawing/2014/main" id="{B8160045-C96E-4971-92C4-6DFFBC1C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886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D30A481-8DD8-44A0-B647-AE46DBFE05C8}"/>
              </a:ext>
            </a:extLst>
          </p:cNvPr>
          <p:cNvSpPr>
            <a:spLocks noGrp="1"/>
          </p:cNvSpPr>
          <p:nvPr>
            <p:ph type="title"/>
          </p:nvPr>
        </p:nvSpPr>
        <p:spPr/>
        <p:txBody>
          <a:bodyPr/>
          <a:lstStyle/>
          <a:p>
            <a:r>
              <a:rPr lang="fr-CA" dirty="0"/>
              <a:t>Modernisation progressive</a:t>
            </a:r>
            <a:endParaRPr lang="fr-FR" dirty="0"/>
          </a:p>
        </p:txBody>
      </p:sp>
      <p:pic>
        <p:nvPicPr>
          <p:cNvPr id="5" name="Image 4">
            <a:extLst>
              <a:ext uri="{FF2B5EF4-FFF2-40B4-BE49-F238E27FC236}">
                <a16:creationId xmlns:a16="http://schemas.microsoft.com/office/drawing/2014/main" id="{29DED22E-F31B-4FAD-930F-4494F6EF6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820" y="1544641"/>
            <a:ext cx="9616360" cy="4348022"/>
          </a:xfrm>
          <a:prstGeom prst="rect">
            <a:avLst/>
          </a:prstGeom>
          <a:ln>
            <a:solidFill>
              <a:schemeClr val="accent6">
                <a:lumMod val="20000"/>
                <a:lumOff val="80000"/>
              </a:schemeClr>
            </a:solidFill>
          </a:ln>
        </p:spPr>
      </p:pic>
    </p:spTree>
    <p:extLst>
      <p:ext uri="{BB962C8B-B14F-4D97-AF65-F5344CB8AC3E}">
        <p14:creationId xmlns:p14="http://schemas.microsoft.com/office/powerpoint/2010/main" val="130963162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8E7D7-AA7C-48AD-93B3-9F51C6B414D3}"/>
              </a:ext>
            </a:extLst>
          </p:cNvPr>
          <p:cNvSpPr>
            <a:spLocks noGrp="1"/>
          </p:cNvSpPr>
          <p:nvPr>
            <p:ph type="title"/>
          </p:nvPr>
        </p:nvSpPr>
        <p:spPr/>
        <p:txBody>
          <a:bodyPr/>
          <a:lstStyle/>
          <a:p>
            <a:r>
              <a:rPr lang="fr-CA" dirty="0"/>
              <a:t>Et demain…</a:t>
            </a:r>
          </a:p>
        </p:txBody>
      </p:sp>
      <p:sp>
        <p:nvSpPr>
          <p:cNvPr id="3" name="ZoneTexte 2">
            <a:extLst>
              <a:ext uri="{FF2B5EF4-FFF2-40B4-BE49-F238E27FC236}">
                <a16:creationId xmlns:a16="http://schemas.microsoft.com/office/drawing/2014/main" id="{1C58A453-98C1-4CDE-B1FC-1D1324590A9D}"/>
              </a:ext>
            </a:extLst>
          </p:cNvPr>
          <p:cNvSpPr txBox="1"/>
          <p:nvPr/>
        </p:nvSpPr>
        <p:spPr>
          <a:xfrm flipH="1">
            <a:off x="568045" y="4362027"/>
            <a:ext cx="6977447" cy="1446550"/>
          </a:xfrm>
          <a:prstGeom prst="rect">
            <a:avLst/>
          </a:prstGeom>
          <a:noFill/>
        </p:spPr>
        <p:txBody>
          <a:bodyPr wrap="square" lIns="182880" tIns="146304" rIns="182880" bIns="146304" rtlCol="0">
            <a:spAutoFit/>
          </a:bodyPr>
          <a:lstStyle/>
          <a:p>
            <a:pPr>
              <a:lnSpc>
                <a:spcPct val="90000"/>
              </a:lnSpc>
              <a:spcAft>
                <a:spcPts val="600"/>
              </a:spcAft>
            </a:pPr>
            <a:r>
              <a:rPr lang="fr-CA" sz="2400" dirty="0">
                <a:gradFill>
                  <a:gsLst>
                    <a:gs pos="2917">
                      <a:schemeClr val="tx1"/>
                    </a:gs>
                    <a:gs pos="30000">
                      <a:schemeClr val="tx1"/>
                    </a:gs>
                  </a:gsLst>
                  <a:lin ang="5400000" scaled="0"/>
                </a:gradFill>
                <a:latin typeface="+mj-lt"/>
              </a:rPr>
              <a:t>→ Windows Template Studio</a:t>
            </a:r>
          </a:p>
          <a:p>
            <a:pPr>
              <a:lnSpc>
                <a:spcPct val="90000"/>
              </a:lnSpc>
              <a:spcAft>
                <a:spcPts val="600"/>
              </a:spcAft>
            </a:pPr>
            <a:r>
              <a:rPr lang="fr-CA" sz="2400" dirty="0">
                <a:gradFill>
                  <a:gsLst>
                    <a:gs pos="2917">
                      <a:schemeClr val="tx1"/>
                    </a:gs>
                    <a:gs pos="30000">
                      <a:schemeClr val="tx1"/>
                    </a:gs>
                  </a:gsLst>
                  <a:lin ang="5400000" scaled="0"/>
                </a:gradFill>
              </a:rPr>
              <a:t>→ </a:t>
            </a:r>
            <a:r>
              <a:rPr lang="fr-CA" sz="2400" dirty="0">
                <a:gradFill>
                  <a:gsLst>
                    <a:gs pos="2917">
                      <a:schemeClr val="tx1"/>
                    </a:gs>
                    <a:gs pos="30000">
                      <a:schemeClr val="tx1"/>
                    </a:gs>
                  </a:gsLst>
                  <a:lin ang="5400000" scaled="0"/>
                </a:gradFill>
                <a:latin typeface="+mj-lt"/>
              </a:rPr>
              <a:t>Densité de l’IU</a:t>
            </a:r>
          </a:p>
          <a:p>
            <a:pPr>
              <a:lnSpc>
                <a:spcPct val="90000"/>
              </a:lnSpc>
              <a:spcAft>
                <a:spcPts val="600"/>
              </a:spcAft>
            </a:pPr>
            <a:r>
              <a:rPr lang="fr-CA" sz="2400" dirty="0">
                <a:gradFill>
                  <a:gsLst>
                    <a:gs pos="2917">
                      <a:schemeClr val="tx1"/>
                    </a:gs>
                    <a:gs pos="30000">
                      <a:schemeClr val="tx1"/>
                    </a:gs>
                  </a:gsLst>
                  <a:lin ang="5400000" scaled="0"/>
                </a:gradFill>
              </a:rPr>
              <a:t>→ </a:t>
            </a:r>
            <a:r>
              <a:rPr lang="fr-CA" sz="2400" dirty="0">
                <a:gradFill>
                  <a:gsLst>
                    <a:gs pos="2917">
                      <a:schemeClr val="tx1"/>
                    </a:gs>
                    <a:gs pos="30000">
                      <a:schemeClr val="tx1"/>
                    </a:gs>
                  </a:gsLst>
                  <a:lin ang="5400000" scaled="0"/>
                </a:gradFill>
                <a:latin typeface="+mj-lt"/>
              </a:rPr>
              <a:t>Windows Sets</a:t>
            </a:r>
          </a:p>
        </p:txBody>
      </p:sp>
    </p:spTree>
    <p:extLst>
      <p:ext uri="{BB962C8B-B14F-4D97-AF65-F5344CB8AC3E}">
        <p14:creationId xmlns:p14="http://schemas.microsoft.com/office/powerpoint/2010/main" val="304663731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A82322-061C-4496-890E-12539164F8ED}"/>
              </a:ext>
            </a:extLst>
          </p:cNvPr>
          <p:cNvSpPr>
            <a:spLocks noGrp="1"/>
          </p:cNvSpPr>
          <p:nvPr>
            <p:ph type="title"/>
          </p:nvPr>
        </p:nvSpPr>
        <p:spPr>
          <a:xfrm>
            <a:off x="1285498" y="2881341"/>
            <a:ext cx="10010687" cy="1015663"/>
          </a:xfrm>
        </p:spPr>
        <p:txBody>
          <a:bodyPr/>
          <a:lstStyle/>
          <a:p>
            <a:r>
              <a:rPr lang="fr-CA" dirty="0"/>
              <a:t>Démo - Visual Template Studio</a:t>
            </a:r>
            <a:endParaRPr lang="fr-FR" dirty="0"/>
          </a:p>
        </p:txBody>
      </p:sp>
    </p:spTree>
    <p:extLst>
      <p:ext uri="{BB962C8B-B14F-4D97-AF65-F5344CB8AC3E}">
        <p14:creationId xmlns:p14="http://schemas.microsoft.com/office/powerpoint/2010/main" val="376352589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7B22A8-195D-4BEA-A2F3-54A0AD769065}"/>
              </a:ext>
            </a:extLst>
          </p:cNvPr>
          <p:cNvSpPr>
            <a:spLocks noGrp="1"/>
          </p:cNvSpPr>
          <p:nvPr>
            <p:ph type="title"/>
          </p:nvPr>
        </p:nvSpPr>
        <p:spPr/>
        <p:txBody>
          <a:bodyPr/>
          <a:lstStyle/>
          <a:p>
            <a:r>
              <a:rPr lang="fr-CA" dirty="0"/>
              <a:t>Visual Template Studio</a:t>
            </a:r>
            <a:endParaRPr lang="fr-FR" dirty="0"/>
          </a:p>
        </p:txBody>
      </p:sp>
      <p:pic>
        <p:nvPicPr>
          <p:cNvPr id="4" name="Image 3">
            <a:extLst>
              <a:ext uri="{FF2B5EF4-FFF2-40B4-BE49-F238E27FC236}">
                <a16:creationId xmlns:a16="http://schemas.microsoft.com/office/drawing/2014/main" id="{1CCB6F1C-54DA-4DA5-96E8-AE08D5118417}"/>
              </a:ext>
            </a:extLst>
          </p:cNvPr>
          <p:cNvPicPr>
            <a:picLocks noChangeAspect="1"/>
          </p:cNvPicPr>
          <p:nvPr/>
        </p:nvPicPr>
        <p:blipFill>
          <a:blip r:embed="rId3"/>
          <a:stretch>
            <a:fillRect/>
          </a:stretch>
        </p:blipFill>
        <p:spPr>
          <a:xfrm>
            <a:off x="2085975" y="1119715"/>
            <a:ext cx="8020050" cy="5250848"/>
          </a:xfrm>
          <a:prstGeom prst="rect">
            <a:avLst/>
          </a:prstGeom>
        </p:spPr>
      </p:pic>
    </p:spTree>
    <p:extLst>
      <p:ext uri="{BB962C8B-B14F-4D97-AF65-F5344CB8AC3E}">
        <p14:creationId xmlns:p14="http://schemas.microsoft.com/office/powerpoint/2010/main" val="51287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B2907ED-8234-4EEB-AB62-BAD38A957DF9}"/>
              </a:ext>
            </a:extLst>
          </p:cNvPr>
          <p:cNvPicPr>
            <a:picLocks noChangeAspect="1"/>
          </p:cNvPicPr>
          <p:nvPr/>
        </p:nvPicPr>
        <p:blipFill>
          <a:blip r:embed="rId2"/>
          <a:stretch>
            <a:fillRect/>
          </a:stretch>
        </p:blipFill>
        <p:spPr>
          <a:xfrm>
            <a:off x="2085975" y="1119714"/>
            <a:ext cx="8020052" cy="5250849"/>
          </a:xfrm>
          <a:prstGeom prst="rect">
            <a:avLst/>
          </a:prstGeom>
        </p:spPr>
      </p:pic>
      <p:sp>
        <p:nvSpPr>
          <p:cNvPr id="2" name="Titre 1">
            <a:extLst>
              <a:ext uri="{FF2B5EF4-FFF2-40B4-BE49-F238E27FC236}">
                <a16:creationId xmlns:a16="http://schemas.microsoft.com/office/drawing/2014/main" id="{DA7B22A8-195D-4BEA-A2F3-54A0AD769065}"/>
              </a:ext>
            </a:extLst>
          </p:cNvPr>
          <p:cNvSpPr>
            <a:spLocks noGrp="1"/>
          </p:cNvSpPr>
          <p:nvPr>
            <p:ph type="title"/>
          </p:nvPr>
        </p:nvSpPr>
        <p:spPr/>
        <p:txBody>
          <a:bodyPr/>
          <a:lstStyle/>
          <a:p>
            <a:r>
              <a:rPr lang="fr-CA" dirty="0"/>
              <a:t>Visual Template Studio</a:t>
            </a:r>
            <a:endParaRPr lang="fr-FR" dirty="0"/>
          </a:p>
        </p:txBody>
      </p:sp>
    </p:spTree>
    <p:extLst>
      <p:ext uri="{BB962C8B-B14F-4D97-AF65-F5344CB8AC3E}">
        <p14:creationId xmlns:p14="http://schemas.microsoft.com/office/powerpoint/2010/main" val="389947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2B2B33-43AD-468E-8E4B-4B2EEA74310F}"/>
              </a:ext>
            </a:extLst>
          </p:cNvPr>
          <p:cNvPicPr>
            <a:picLocks noChangeAspect="1"/>
          </p:cNvPicPr>
          <p:nvPr/>
        </p:nvPicPr>
        <p:blipFill>
          <a:blip r:embed="rId2"/>
          <a:stretch>
            <a:fillRect/>
          </a:stretch>
        </p:blipFill>
        <p:spPr>
          <a:xfrm>
            <a:off x="2085973" y="1119714"/>
            <a:ext cx="8020052" cy="5250849"/>
          </a:xfrm>
          <a:prstGeom prst="rect">
            <a:avLst/>
          </a:prstGeom>
        </p:spPr>
      </p:pic>
      <p:sp>
        <p:nvSpPr>
          <p:cNvPr id="2" name="Titre 1">
            <a:extLst>
              <a:ext uri="{FF2B5EF4-FFF2-40B4-BE49-F238E27FC236}">
                <a16:creationId xmlns:a16="http://schemas.microsoft.com/office/drawing/2014/main" id="{DA7B22A8-195D-4BEA-A2F3-54A0AD769065}"/>
              </a:ext>
            </a:extLst>
          </p:cNvPr>
          <p:cNvSpPr>
            <a:spLocks noGrp="1"/>
          </p:cNvSpPr>
          <p:nvPr>
            <p:ph type="title"/>
          </p:nvPr>
        </p:nvSpPr>
        <p:spPr/>
        <p:txBody>
          <a:bodyPr/>
          <a:lstStyle/>
          <a:p>
            <a:r>
              <a:rPr lang="fr-CA" dirty="0"/>
              <a:t>Visual Template Studio</a:t>
            </a:r>
            <a:endParaRPr lang="fr-FR" dirty="0"/>
          </a:p>
        </p:txBody>
      </p:sp>
    </p:spTree>
    <p:extLst>
      <p:ext uri="{BB962C8B-B14F-4D97-AF65-F5344CB8AC3E}">
        <p14:creationId xmlns:p14="http://schemas.microsoft.com/office/powerpoint/2010/main" val="2399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F04F32-C587-40DA-B0F2-27E713B608DA}"/>
              </a:ext>
            </a:extLst>
          </p:cNvPr>
          <p:cNvSpPr/>
          <p:nvPr/>
        </p:nvSpPr>
        <p:spPr bwMode="auto">
          <a:xfrm>
            <a:off x="0" y="5179423"/>
            <a:ext cx="12192000" cy="16785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e 2">
            <a:extLst>
              <a:ext uri="{FF2B5EF4-FFF2-40B4-BE49-F238E27FC236}">
                <a16:creationId xmlns:a16="http://schemas.microsoft.com/office/drawing/2014/main" id="{5B383842-F4C3-4183-A2AB-DB9B6D681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178" y="462985"/>
            <a:ext cx="7429500" cy="4600575"/>
          </a:xfrm>
          <a:prstGeom prst="rect">
            <a:avLst/>
          </a:prstGeom>
        </p:spPr>
      </p:pic>
      <p:sp>
        <p:nvSpPr>
          <p:cNvPr id="4" name="Rectangle 3">
            <a:extLst>
              <a:ext uri="{FF2B5EF4-FFF2-40B4-BE49-F238E27FC236}">
                <a16:creationId xmlns:a16="http://schemas.microsoft.com/office/drawing/2014/main" id="{241F0547-AD10-466B-B8A3-F019A7E95CC5}"/>
              </a:ext>
            </a:extLst>
          </p:cNvPr>
          <p:cNvSpPr/>
          <p:nvPr/>
        </p:nvSpPr>
        <p:spPr>
          <a:xfrm>
            <a:off x="2114555" y="5416703"/>
            <a:ext cx="9591554" cy="1200329"/>
          </a:xfrm>
          <a:prstGeom prst="rect">
            <a:avLst/>
          </a:prstGeom>
        </p:spPr>
        <p:txBody>
          <a:bodyPr wrap="square">
            <a:spAutoFit/>
          </a:bodyPr>
          <a:lstStyle/>
          <a:p>
            <a:r>
              <a:rPr lang="fr-CA" sz="3600" dirty="0">
                <a:solidFill>
                  <a:schemeClr val="bg1"/>
                </a:solidFill>
                <a:latin typeface="Tempus Sans ITC" panose="04020404030D07020202" pitchFamily="82" charset="0"/>
              </a:rPr>
              <a:t>Parce que ce qui prime c’est l’expérience utilisateur</a:t>
            </a:r>
          </a:p>
        </p:txBody>
      </p:sp>
    </p:spTree>
    <p:extLst>
      <p:ext uri="{BB962C8B-B14F-4D97-AF65-F5344CB8AC3E}">
        <p14:creationId xmlns:p14="http://schemas.microsoft.com/office/powerpoint/2010/main" val="417376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914E258-20B3-4F2B-8F16-CFCECE19844A}"/>
              </a:ext>
            </a:extLst>
          </p:cNvPr>
          <p:cNvPicPr>
            <a:picLocks noChangeAspect="1"/>
          </p:cNvPicPr>
          <p:nvPr/>
        </p:nvPicPr>
        <p:blipFill>
          <a:blip r:embed="rId2"/>
          <a:stretch>
            <a:fillRect/>
          </a:stretch>
        </p:blipFill>
        <p:spPr>
          <a:xfrm>
            <a:off x="2085973" y="1119713"/>
            <a:ext cx="8020053" cy="5250850"/>
          </a:xfrm>
          <a:prstGeom prst="rect">
            <a:avLst/>
          </a:prstGeom>
        </p:spPr>
      </p:pic>
      <p:sp>
        <p:nvSpPr>
          <p:cNvPr id="2" name="Titre 1">
            <a:extLst>
              <a:ext uri="{FF2B5EF4-FFF2-40B4-BE49-F238E27FC236}">
                <a16:creationId xmlns:a16="http://schemas.microsoft.com/office/drawing/2014/main" id="{DA7B22A8-195D-4BEA-A2F3-54A0AD769065}"/>
              </a:ext>
            </a:extLst>
          </p:cNvPr>
          <p:cNvSpPr>
            <a:spLocks noGrp="1"/>
          </p:cNvSpPr>
          <p:nvPr>
            <p:ph type="title"/>
          </p:nvPr>
        </p:nvSpPr>
        <p:spPr/>
        <p:txBody>
          <a:bodyPr/>
          <a:lstStyle/>
          <a:p>
            <a:r>
              <a:rPr lang="fr-CA" dirty="0"/>
              <a:t>Visual Template Studio</a:t>
            </a:r>
            <a:endParaRPr lang="fr-FR" dirty="0"/>
          </a:p>
        </p:txBody>
      </p:sp>
    </p:spTree>
    <p:extLst>
      <p:ext uri="{BB962C8B-B14F-4D97-AF65-F5344CB8AC3E}">
        <p14:creationId xmlns:p14="http://schemas.microsoft.com/office/powerpoint/2010/main" val="168690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7B22A8-195D-4BEA-A2F3-54A0AD769065}"/>
              </a:ext>
            </a:extLst>
          </p:cNvPr>
          <p:cNvSpPr>
            <a:spLocks noGrp="1"/>
          </p:cNvSpPr>
          <p:nvPr>
            <p:ph type="title"/>
          </p:nvPr>
        </p:nvSpPr>
        <p:spPr/>
        <p:txBody>
          <a:bodyPr/>
          <a:lstStyle/>
          <a:p>
            <a:r>
              <a:rPr lang="fr-CA" dirty="0"/>
              <a:t>Visual Template Studio</a:t>
            </a:r>
            <a:endParaRPr lang="fr-FR" dirty="0"/>
          </a:p>
        </p:txBody>
      </p:sp>
      <p:pic>
        <p:nvPicPr>
          <p:cNvPr id="5" name="Image 4">
            <a:extLst>
              <a:ext uri="{FF2B5EF4-FFF2-40B4-BE49-F238E27FC236}">
                <a16:creationId xmlns:a16="http://schemas.microsoft.com/office/drawing/2014/main" id="{83B5F671-72A6-4971-8632-D32F6AF54AE4}"/>
              </a:ext>
            </a:extLst>
          </p:cNvPr>
          <p:cNvPicPr>
            <a:picLocks noChangeAspect="1"/>
          </p:cNvPicPr>
          <p:nvPr/>
        </p:nvPicPr>
        <p:blipFill>
          <a:blip r:embed="rId2"/>
          <a:stretch>
            <a:fillRect/>
          </a:stretch>
        </p:blipFill>
        <p:spPr>
          <a:xfrm>
            <a:off x="2685717" y="1115993"/>
            <a:ext cx="6765927" cy="5254570"/>
          </a:xfrm>
          <a:prstGeom prst="rect">
            <a:avLst/>
          </a:prstGeom>
        </p:spPr>
      </p:pic>
    </p:spTree>
    <p:extLst>
      <p:ext uri="{BB962C8B-B14F-4D97-AF65-F5344CB8AC3E}">
        <p14:creationId xmlns:p14="http://schemas.microsoft.com/office/powerpoint/2010/main" val="336500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793F36D-9850-4428-9722-DA06BF110545}"/>
              </a:ext>
            </a:extLst>
          </p:cNvPr>
          <p:cNvSpPr>
            <a:spLocks noGrp="1"/>
          </p:cNvSpPr>
          <p:nvPr>
            <p:ph type="title"/>
          </p:nvPr>
        </p:nvSpPr>
        <p:spPr/>
        <p:txBody>
          <a:bodyPr/>
          <a:lstStyle/>
          <a:p>
            <a:r>
              <a:rPr lang="fr-CA" dirty="0"/>
              <a:t>Densité de l’IU</a:t>
            </a:r>
            <a:endParaRPr lang="fr-FR" dirty="0"/>
          </a:p>
        </p:txBody>
      </p:sp>
      <p:pic>
        <p:nvPicPr>
          <p:cNvPr id="5" name="Image 4">
            <a:extLst>
              <a:ext uri="{FF2B5EF4-FFF2-40B4-BE49-F238E27FC236}">
                <a16:creationId xmlns:a16="http://schemas.microsoft.com/office/drawing/2014/main" id="{1C1CE5AA-8769-466F-8573-E563EA49CE27}"/>
              </a:ext>
            </a:extLst>
          </p:cNvPr>
          <p:cNvPicPr>
            <a:picLocks noChangeAspect="1"/>
          </p:cNvPicPr>
          <p:nvPr/>
        </p:nvPicPr>
        <p:blipFill rotWithShape="1">
          <a:blip r:embed="rId3"/>
          <a:srcRect l="21563" t="9861" r="25625" b="37639"/>
          <a:stretch/>
        </p:blipFill>
        <p:spPr>
          <a:xfrm>
            <a:off x="1515798" y="1132026"/>
            <a:ext cx="9160403" cy="5122237"/>
          </a:xfrm>
          <a:prstGeom prst="rect">
            <a:avLst/>
          </a:prstGeom>
          <a:ln>
            <a:solidFill>
              <a:schemeClr val="accent6">
                <a:lumMod val="20000"/>
                <a:lumOff val="80000"/>
              </a:schemeClr>
            </a:solidFill>
          </a:ln>
        </p:spPr>
      </p:pic>
    </p:spTree>
    <p:extLst>
      <p:ext uri="{BB962C8B-B14F-4D97-AF65-F5344CB8AC3E}">
        <p14:creationId xmlns:p14="http://schemas.microsoft.com/office/powerpoint/2010/main" val="220187566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C03A6-AFAC-4033-9147-56F5186B0B9A}"/>
              </a:ext>
            </a:extLst>
          </p:cNvPr>
          <p:cNvSpPr>
            <a:spLocks noGrp="1"/>
          </p:cNvSpPr>
          <p:nvPr>
            <p:ph type="title"/>
          </p:nvPr>
        </p:nvSpPr>
        <p:spPr/>
        <p:txBody>
          <a:bodyPr/>
          <a:lstStyle/>
          <a:p>
            <a:r>
              <a:rPr lang="fr-CA" dirty="0"/>
              <a:t>Densité de l’IU</a:t>
            </a:r>
            <a:endParaRPr lang="fr-FR" dirty="0"/>
          </a:p>
        </p:txBody>
      </p:sp>
      <p:sp>
        <p:nvSpPr>
          <p:cNvPr id="3" name="TextBox 2">
            <a:extLst>
              <a:ext uri="{FF2B5EF4-FFF2-40B4-BE49-F238E27FC236}">
                <a16:creationId xmlns:a16="http://schemas.microsoft.com/office/drawing/2014/main" id="{41730424-C544-41B1-A253-EB23336BF5BF}"/>
              </a:ext>
            </a:extLst>
          </p:cNvPr>
          <p:cNvSpPr txBox="1"/>
          <p:nvPr/>
        </p:nvSpPr>
        <p:spPr>
          <a:xfrm>
            <a:off x="268080" y="2079400"/>
            <a:ext cx="11655840" cy="4721292"/>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accent2">
                    <a:lumMod val="50000"/>
                  </a:schemeClr>
                </a:solidFill>
                <a:latin typeface="Consolas" panose="020B0609020204030204" pitchFamily="49" charset="0"/>
              </a:rPr>
              <a:t>&lt;</a:t>
            </a:r>
            <a:r>
              <a:rPr lang="en-US" sz="2400" dirty="0">
                <a:solidFill>
                  <a:srgbClr val="CC0000"/>
                </a:solidFill>
                <a:latin typeface="Consolas" panose="020B0609020204030204" pitchFamily="49" charset="0"/>
              </a:rPr>
              <a:t>Grid x</a:t>
            </a:r>
            <a:r>
              <a:rPr lang="en-US" sz="2400" dirty="0">
                <a:solidFill>
                  <a:schemeClr val="accent2">
                    <a:lumMod val="50000"/>
                  </a:schemeClr>
                </a:solidFill>
                <a:latin typeface="Consolas" panose="020B0609020204030204" pitchFamily="49" charset="0"/>
              </a:rPr>
              <a:t>:</a:t>
            </a:r>
            <a:r>
              <a:rPr lang="en-US" sz="2400" dirty="0">
                <a:solidFill>
                  <a:srgbClr val="CC0000"/>
                </a:solidFill>
                <a:latin typeface="Consolas" panose="020B0609020204030204" pitchFamily="49" charset="0"/>
              </a:rPr>
              <a:t>Name</a:t>
            </a:r>
            <a:r>
              <a:rPr lang="en-US" sz="2400" dirty="0">
                <a:solidFill>
                  <a:schemeClr val="accent2">
                    <a:lumMod val="50000"/>
                  </a:schemeClr>
                </a:solidFill>
                <a:latin typeface="Consolas" panose="020B0609020204030204" pitchFamily="49" charset="0"/>
              </a:rPr>
              <a:t>="RootPageGrid" </a:t>
            </a:r>
            <a:r>
              <a:rPr lang="en-US" sz="2400" dirty="0">
                <a:solidFill>
                  <a:srgbClr val="CC0000"/>
                </a:solidFill>
                <a:latin typeface="Consolas" panose="020B0609020204030204" pitchFamily="49" charset="0"/>
              </a:rPr>
              <a:t>background</a:t>
            </a:r>
            <a:r>
              <a:rPr lang="en-US" sz="2400" dirty="0">
                <a:solidFill>
                  <a:schemeClr val="accent2">
                    <a:lumMod val="50000"/>
                  </a:schemeClr>
                </a:solidFill>
                <a:latin typeface="Consolas" panose="020B0609020204030204" pitchFamily="49" charset="0"/>
              </a:rPr>
              <a:t>="White"&gt;</a:t>
            </a:r>
            <a:r>
              <a:rPr lang="en-US" sz="2400"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solidFill>
                  <a:schemeClr val="accent2">
                    <a:lumMod val="50000"/>
                  </a:schemeClr>
                </a:solidFill>
                <a:latin typeface="Consolas" panose="020B0609020204030204" pitchFamily="49" charset="0"/>
              </a:rPr>
              <a:t>&lt;</a:t>
            </a:r>
            <a:r>
              <a:rPr lang="en-US" sz="2400" dirty="0" err="1">
                <a:solidFill>
                  <a:srgbClr val="CC0000"/>
                </a:solidFill>
                <a:latin typeface="Consolas" panose="020B0609020204030204" pitchFamily="49" charset="0"/>
              </a:rPr>
              <a:t>Grid.Resources</a:t>
            </a:r>
            <a:r>
              <a:rPr lang="en-US" sz="2400" dirty="0">
                <a:solidFill>
                  <a:schemeClr val="accent2">
                    <a:lumMod val="50000"/>
                  </a:schemeClr>
                </a:solidFill>
                <a:latin typeface="Consolas" panose="020B0609020204030204" pitchFamily="49" charset="0"/>
              </a:rPr>
              <a:t>&gt; </a:t>
            </a:r>
            <a:r>
              <a:rPr lang="en-US" sz="2400"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solidFill>
                  <a:schemeClr val="accent2">
                    <a:lumMod val="50000"/>
                  </a:schemeClr>
                </a:solidFill>
                <a:latin typeface="Consolas" panose="020B0609020204030204" pitchFamily="49" charset="0"/>
              </a:rPr>
              <a:t>&lt;</a:t>
            </a:r>
            <a:r>
              <a:rPr lang="en-US" sz="2400" dirty="0" err="1">
                <a:solidFill>
                  <a:srgbClr val="CC0000"/>
                </a:solidFill>
                <a:latin typeface="Consolas" panose="020B0609020204030204" pitchFamily="49" charset="0"/>
              </a:rPr>
              <a:t>ResourceDictionary</a:t>
            </a:r>
            <a:r>
              <a:rPr lang="en-US" sz="2400" dirty="0">
                <a:solidFill>
                  <a:schemeClr val="accent2">
                    <a:lumMod val="50000"/>
                  </a:schemeClr>
                </a:solidFill>
                <a:latin typeface="Consolas" panose="020B0609020204030204" pitchFamily="49" charset="0"/>
              </a:rPr>
              <a:t>&gt;</a:t>
            </a:r>
            <a:r>
              <a:rPr lang="en-US" sz="2400"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solidFill>
                  <a:schemeClr val="accent2">
                    <a:lumMod val="50000"/>
                  </a:schemeClr>
                </a:solidFill>
                <a:latin typeface="Consolas" panose="020B0609020204030204" pitchFamily="49" charset="0"/>
              </a:rPr>
              <a:t>&lt;</a:t>
            </a:r>
            <a:r>
              <a:rPr lang="en-US" sz="2400" dirty="0" err="1">
                <a:solidFill>
                  <a:srgbClr val="CC0000"/>
                </a:solidFill>
                <a:latin typeface="Consolas" panose="020B0609020204030204" pitchFamily="49" charset="0"/>
              </a:rPr>
              <a:t>ResourceDictionary.MergedDictionaries</a:t>
            </a:r>
            <a:r>
              <a:rPr lang="en-US" sz="2400" dirty="0">
                <a:solidFill>
                  <a:schemeClr val="accent2">
                    <a:lumMod val="50000"/>
                  </a:schemeClr>
                </a:solidFill>
                <a:latin typeface="Consolas" panose="020B0609020204030204" pitchFamily="49" charset="0"/>
              </a:rPr>
              <a:t>&gt;</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solidFill>
                  <a:schemeClr val="accent2">
                    <a:lumMod val="50000"/>
                  </a:schemeClr>
                </a:solidFill>
                <a:highlight>
                  <a:srgbClr val="FFFF00"/>
                </a:highlight>
                <a:latin typeface="Consolas" panose="020B0609020204030204" pitchFamily="49" charset="0"/>
              </a:rPr>
              <a:t>&lt;</a:t>
            </a:r>
            <a:r>
              <a:rPr lang="en-US" sz="2400" dirty="0" err="1">
                <a:solidFill>
                  <a:srgbClr val="CC0000"/>
                </a:solidFill>
                <a:highlight>
                  <a:srgbClr val="FFFF00"/>
                </a:highlight>
                <a:latin typeface="Consolas" panose="020B0609020204030204" pitchFamily="49" charset="0"/>
              </a:rPr>
              <a:t>StaticResource</a:t>
            </a:r>
            <a:r>
              <a:rPr lang="en-US" sz="2400" dirty="0">
                <a:solidFill>
                  <a:srgbClr val="CC0000"/>
                </a:solidFill>
                <a:highlight>
                  <a:srgbClr val="FFFF00"/>
                </a:highlight>
                <a:latin typeface="Consolas" panose="020B0609020204030204" pitchFamily="49" charset="0"/>
              </a:rPr>
              <a:t> </a:t>
            </a:r>
            <a:r>
              <a:rPr lang="en-US" sz="2400" dirty="0" err="1">
                <a:solidFill>
                  <a:srgbClr val="CC0000"/>
                </a:solidFill>
                <a:highlight>
                  <a:srgbClr val="FFFF00"/>
                </a:highlight>
                <a:latin typeface="Consolas" panose="020B0609020204030204" pitchFamily="49" charset="0"/>
              </a:rPr>
              <a:t>ResourceKey</a:t>
            </a:r>
            <a:r>
              <a:rPr lang="en-US" sz="2400" dirty="0">
                <a:solidFill>
                  <a:schemeClr val="accent2">
                    <a:lumMod val="50000"/>
                  </a:schemeClr>
                </a:solidFill>
                <a:highlight>
                  <a:srgbClr val="FFFF00"/>
                </a:highlight>
                <a:latin typeface="Consolas" panose="020B0609020204030204" pitchFamily="49" charset="0"/>
              </a:rPr>
              <a:t>="</a:t>
            </a:r>
            <a:r>
              <a:rPr lang="en-US" sz="2400" dirty="0" err="1">
                <a:solidFill>
                  <a:schemeClr val="accent2">
                    <a:lumMod val="50000"/>
                  </a:schemeClr>
                </a:solidFill>
                <a:highlight>
                  <a:srgbClr val="FFFF00"/>
                </a:highlight>
                <a:latin typeface="Consolas" panose="020B0609020204030204" pitchFamily="49" charset="0"/>
              </a:rPr>
              <a:t>UWPCompactSize</a:t>
            </a:r>
            <a:r>
              <a:rPr lang="en-US" sz="2400" dirty="0">
                <a:solidFill>
                  <a:schemeClr val="accent2">
                    <a:lumMod val="50000"/>
                  </a:schemeClr>
                </a:solidFill>
                <a:highlight>
                  <a:srgbClr val="FFFF00"/>
                </a:highlight>
                <a:latin typeface="Consolas" panose="020B0609020204030204" pitchFamily="49" charset="0"/>
              </a:rPr>
              <a:t>"</a:t>
            </a:r>
            <a:r>
              <a:rPr lang="en-US" sz="2400" dirty="0">
                <a:gradFill>
                  <a:gsLst>
                    <a:gs pos="2917">
                      <a:schemeClr val="tx1"/>
                    </a:gs>
                    <a:gs pos="30000">
                      <a:schemeClr val="tx1"/>
                    </a:gs>
                  </a:gsLst>
                  <a:lin ang="5400000" scaled="0"/>
                </a:gradFill>
                <a:highlight>
                  <a:srgbClr val="FFFF00"/>
                </a:highlight>
                <a:latin typeface="Consolas" panose="020B0609020204030204" pitchFamily="49" charset="0"/>
              </a:rPr>
              <a:t> </a:t>
            </a:r>
            <a:r>
              <a:rPr lang="en-US" sz="2400" dirty="0">
                <a:solidFill>
                  <a:schemeClr val="accent2">
                    <a:lumMod val="50000"/>
                  </a:schemeClr>
                </a:solidFill>
                <a:highlight>
                  <a:srgbClr val="FFFF00"/>
                </a:highlight>
                <a:latin typeface="Consolas" panose="020B0609020204030204" pitchFamily="49" charset="0"/>
              </a:rPr>
              <a:t>/&gt;</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solidFill>
                  <a:schemeClr val="accent2">
                    <a:lumMod val="50000"/>
                  </a:schemeClr>
                </a:solidFill>
                <a:latin typeface="Consolas" panose="020B0609020204030204" pitchFamily="49" charset="0"/>
              </a:rPr>
              <a:t>&lt;</a:t>
            </a:r>
            <a:r>
              <a:rPr lang="en-US" sz="2400" dirty="0">
                <a:solidFill>
                  <a:srgbClr val="CC0000"/>
                </a:solidFill>
                <a:latin typeface="Consolas" panose="020B0609020204030204" pitchFamily="49" charset="0"/>
              </a:rPr>
              <a:t>/</a:t>
            </a:r>
            <a:r>
              <a:rPr lang="en-US" sz="2400" dirty="0" err="1">
                <a:solidFill>
                  <a:srgbClr val="CC0000"/>
                </a:solidFill>
                <a:latin typeface="Consolas" panose="020B0609020204030204" pitchFamily="49" charset="0"/>
              </a:rPr>
              <a:t>ResourceDictionary.MergedDictionaries</a:t>
            </a:r>
            <a:r>
              <a:rPr lang="en-US" sz="2400" dirty="0">
                <a:solidFill>
                  <a:schemeClr val="accent2">
                    <a:lumMod val="50000"/>
                  </a:schemeClr>
                </a:solidFill>
                <a:latin typeface="Consolas" panose="020B0609020204030204" pitchFamily="49" charset="0"/>
              </a:rPr>
              <a:t>&gt;</a:t>
            </a:r>
            <a:r>
              <a:rPr lang="en-US" sz="2400"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&lt;</a:t>
            </a:r>
            <a:r>
              <a:rPr lang="en-US" sz="2400" dirty="0">
                <a:solidFill>
                  <a:srgbClr val="CC0000"/>
                </a:solidFill>
                <a:latin typeface="Consolas" panose="020B0609020204030204" pitchFamily="49" charset="0"/>
              </a:rPr>
              <a:t>/</a:t>
            </a:r>
            <a:r>
              <a:rPr lang="en-US" sz="2400" dirty="0" err="1">
                <a:solidFill>
                  <a:srgbClr val="CC0000"/>
                </a:solidFill>
                <a:latin typeface="Consolas" panose="020B0609020204030204" pitchFamily="49" charset="0"/>
              </a:rPr>
              <a:t>ResourceDictionary</a:t>
            </a:r>
            <a:r>
              <a:rPr lang="en-US" sz="2400" dirty="0">
                <a:solidFill>
                  <a:schemeClr val="accent2">
                    <a:lumMod val="50000"/>
                  </a:schemeClr>
                </a:solidFill>
                <a:latin typeface="Consolas" panose="020B0609020204030204" pitchFamily="49" charset="0"/>
              </a:rPr>
              <a:t>&gt; </a:t>
            </a:r>
            <a:r>
              <a:rPr lang="en-US" sz="2400"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solidFill>
                  <a:schemeClr val="accent2">
                    <a:lumMod val="50000"/>
                  </a:schemeClr>
                </a:solidFill>
                <a:latin typeface="Consolas" panose="020B0609020204030204" pitchFamily="49" charset="0"/>
              </a:rPr>
              <a:t>&lt;</a:t>
            </a:r>
            <a:r>
              <a:rPr lang="en-US" sz="2400" dirty="0" err="1">
                <a:solidFill>
                  <a:srgbClr val="CC0000"/>
                </a:solidFill>
                <a:latin typeface="Consolas" panose="020B0609020204030204" pitchFamily="49" charset="0"/>
              </a:rPr>
              <a:t>Grid.Resources</a:t>
            </a:r>
            <a:r>
              <a:rPr lang="en-US" sz="2400" dirty="0">
                <a:solidFill>
                  <a:schemeClr val="accent2">
                    <a:lumMod val="50000"/>
                  </a:schemeClr>
                </a:solidFill>
                <a:latin typeface="Consolas" panose="020B0609020204030204" pitchFamily="49" charset="0"/>
              </a:rPr>
              <a:t>&gt;</a:t>
            </a:r>
            <a:r>
              <a:rPr lang="en-US" sz="2400"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dirty="0">
                <a:solidFill>
                  <a:schemeClr val="accent2">
                    <a:lumMod val="50000"/>
                  </a:schemeClr>
                </a:solidFill>
                <a:latin typeface="Consolas" panose="020B0609020204030204" pitchFamily="49" charset="0"/>
              </a:rPr>
              <a:t>&lt;</a:t>
            </a:r>
            <a:r>
              <a:rPr lang="en-US" sz="2400" dirty="0">
                <a:gradFill>
                  <a:gsLst>
                    <a:gs pos="2917">
                      <a:schemeClr val="tx1"/>
                    </a:gs>
                    <a:gs pos="30000">
                      <a:schemeClr val="tx1"/>
                    </a:gs>
                  </a:gsLst>
                  <a:lin ang="5400000" scaled="0"/>
                </a:gradFill>
                <a:latin typeface="Consolas" panose="020B0609020204030204" pitchFamily="49" charset="0"/>
              </a:rPr>
              <a:t>/</a:t>
            </a:r>
            <a:r>
              <a:rPr lang="en-US" sz="2400" dirty="0">
                <a:solidFill>
                  <a:srgbClr val="CC0000"/>
                </a:solidFill>
                <a:latin typeface="Consolas" panose="020B0609020204030204" pitchFamily="49" charset="0"/>
              </a:rPr>
              <a:t>Grid</a:t>
            </a:r>
            <a:r>
              <a:rPr lang="en-US" sz="2400" dirty="0">
                <a:solidFill>
                  <a:schemeClr val="accent2">
                    <a:lumMod val="50000"/>
                  </a:schemeClr>
                </a:solidFill>
                <a:latin typeface="Consolas" panose="020B0609020204030204" pitchFamily="49" charset="0"/>
              </a:rPr>
              <a:t>&gt;</a:t>
            </a:r>
            <a:r>
              <a:rPr lang="en-US" sz="2400"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endParaRPr lang="en-US" sz="2400" dirty="0">
              <a:gradFill>
                <a:gsLst>
                  <a:gs pos="2917">
                    <a:schemeClr val="tx1"/>
                  </a:gs>
                  <a:gs pos="30000">
                    <a:schemeClr val="tx1"/>
                  </a:gs>
                </a:gsLst>
                <a:lin ang="5400000" scaled="0"/>
              </a:gradFill>
              <a:latin typeface="Consolas" panose="020B0609020204030204" pitchFamily="49" charset="0"/>
            </a:endParaRPr>
          </a:p>
          <a:p>
            <a:pPr>
              <a:lnSpc>
                <a:spcPct val="90000"/>
              </a:lnSpc>
              <a:spcAft>
                <a:spcPts val="600"/>
              </a:spcAft>
            </a:pPr>
            <a:endParaRPr lang="en-US" sz="24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216803248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A5183E73-3A41-4C11-9EB2-AAEF07726284}"/>
              </a:ext>
            </a:extLst>
          </p:cNvPr>
          <p:cNvPicPr>
            <a:picLocks noChangeAspect="1"/>
          </p:cNvPicPr>
          <p:nvPr/>
        </p:nvPicPr>
        <p:blipFill>
          <a:blip r:embed="rId3"/>
          <a:stretch>
            <a:fillRect/>
          </a:stretch>
        </p:blipFill>
        <p:spPr>
          <a:xfrm>
            <a:off x="0" y="-187428"/>
            <a:ext cx="12192000" cy="7056118"/>
          </a:xfrm>
          <a:prstGeom prst="rect">
            <a:avLst/>
          </a:prstGeom>
        </p:spPr>
      </p:pic>
      <p:pic>
        <p:nvPicPr>
          <p:cNvPr id="8" name="Image 7">
            <a:extLst>
              <a:ext uri="{FF2B5EF4-FFF2-40B4-BE49-F238E27FC236}">
                <a16:creationId xmlns:a16="http://schemas.microsoft.com/office/drawing/2014/main" id="{30EB202A-2DE1-4625-875E-7A601B325DD9}"/>
              </a:ext>
            </a:extLst>
          </p:cNvPr>
          <p:cNvPicPr>
            <a:picLocks noChangeAspect="1"/>
          </p:cNvPicPr>
          <p:nvPr/>
        </p:nvPicPr>
        <p:blipFill rotWithShape="1">
          <a:blip r:embed="rId4"/>
          <a:srcRect l="383" r="383" b="732"/>
          <a:stretch/>
        </p:blipFill>
        <p:spPr>
          <a:xfrm>
            <a:off x="1682750" y="488783"/>
            <a:ext cx="2952750" cy="1349985"/>
          </a:xfrm>
          <a:prstGeom prst="rect">
            <a:avLst/>
          </a:prstGeom>
        </p:spPr>
      </p:pic>
      <p:sp>
        <p:nvSpPr>
          <p:cNvPr id="3" name="Titre 2">
            <a:extLst>
              <a:ext uri="{FF2B5EF4-FFF2-40B4-BE49-F238E27FC236}">
                <a16:creationId xmlns:a16="http://schemas.microsoft.com/office/drawing/2014/main" id="{7FF068A0-67B1-4D0A-8AFB-56FDC7258464}"/>
              </a:ext>
            </a:extLst>
          </p:cNvPr>
          <p:cNvSpPr>
            <a:spLocks noGrp="1"/>
          </p:cNvSpPr>
          <p:nvPr>
            <p:ph type="title"/>
          </p:nvPr>
        </p:nvSpPr>
        <p:spPr>
          <a:xfrm>
            <a:off x="269240" y="5159961"/>
            <a:ext cx="11655840" cy="899665"/>
          </a:xfrm>
        </p:spPr>
        <p:txBody>
          <a:bodyPr/>
          <a:lstStyle/>
          <a:p>
            <a:pPr algn="ctr"/>
            <a:r>
              <a:rPr lang="fr-CA" dirty="0">
                <a:effectLst>
                  <a:outerShdw blurRad="38100" dist="38100" dir="2700000" algn="tl">
                    <a:srgbClr val="000000">
                      <a:alpha val="43137"/>
                    </a:srgbClr>
                  </a:outerShdw>
                </a:effectLst>
              </a:rPr>
              <a:t>Windows Set</a:t>
            </a:r>
            <a:endParaRPr lang="fr-FR"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39182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892CAB-4EF6-4670-95BC-C2533BE516DB}"/>
              </a:ext>
            </a:extLst>
          </p:cNvPr>
          <p:cNvSpPr>
            <a:spLocks noGrp="1"/>
          </p:cNvSpPr>
          <p:nvPr>
            <p:ph type="title"/>
          </p:nvPr>
        </p:nvSpPr>
        <p:spPr/>
        <p:txBody>
          <a:bodyPr/>
          <a:lstStyle/>
          <a:p>
            <a:r>
              <a:rPr lang="fr-CA" dirty="0"/>
              <a:t>Modernisation progressive</a:t>
            </a:r>
            <a:endParaRPr lang="fr-FR" dirty="0"/>
          </a:p>
        </p:txBody>
      </p:sp>
      <p:pic>
        <p:nvPicPr>
          <p:cNvPr id="3" name="Image 2">
            <a:extLst>
              <a:ext uri="{FF2B5EF4-FFF2-40B4-BE49-F238E27FC236}">
                <a16:creationId xmlns:a16="http://schemas.microsoft.com/office/drawing/2014/main" id="{266BF340-6E42-40EF-B6D2-D05896B91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5564" y="1292515"/>
            <a:ext cx="9060872" cy="4875528"/>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374401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29AF65-61BB-4E69-ACF5-DDCDB55095F6}"/>
              </a:ext>
            </a:extLst>
          </p:cNvPr>
          <p:cNvSpPr>
            <a:spLocks noGrp="1"/>
          </p:cNvSpPr>
          <p:nvPr>
            <p:ph type="title"/>
          </p:nvPr>
        </p:nvSpPr>
        <p:spPr/>
        <p:txBody>
          <a:bodyPr/>
          <a:lstStyle/>
          <a:p>
            <a:r>
              <a:rPr lang="fr-CA" sz="4800" dirty="0">
                <a:gradFill>
                  <a:gsLst>
                    <a:gs pos="2917">
                      <a:schemeClr val="tx1"/>
                    </a:gs>
                    <a:gs pos="30000">
                      <a:schemeClr val="tx1"/>
                    </a:gs>
                  </a:gsLst>
                  <a:lin ang="5400000" scaled="0"/>
                </a:gradFill>
              </a:rPr>
              <a:t>.NET Core 3, XAML Island, etc.</a:t>
            </a:r>
            <a:endParaRPr lang="fr-FR" dirty="0"/>
          </a:p>
        </p:txBody>
      </p:sp>
      <p:sp>
        <p:nvSpPr>
          <p:cNvPr id="3" name="Espace réservé du texte 2">
            <a:extLst>
              <a:ext uri="{FF2B5EF4-FFF2-40B4-BE49-F238E27FC236}">
                <a16:creationId xmlns:a16="http://schemas.microsoft.com/office/drawing/2014/main" id="{B5366690-3A34-41F2-A14E-DF358766BC17}"/>
              </a:ext>
            </a:extLst>
          </p:cNvPr>
          <p:cNvSpPr>
            <a:spLocks noGrp="1"/>
          </p:cNvSpPr>
          <p:nvPr>
            <p:ph type="body" sz="quarter" idx="10"/>
          </p:nvPr>
        </p:nvSpPr>
        <p:spPr>
          <a:xfrm>
            <a:off x="269241" y="1189175"/>
            <a:ext cx="5378548" cy="4991110"/>
          </a:xfrm>
        </p:spPr>
        <p:txBody>
          <a:bodyPr/>
          <a:lstStyle/>
          <a:p>
            <a:pPr marL="457200" indent="-457200">
              <a:buFont typeface="Arial" panose="020B0604020202020204" pitchFamily="34" charset="0"/>
              <a:buChar char="•"/>
            </a:pPr>
            <a:r>
              <a:rPr lang="fr-CA" dirty="0"/>
              <a:t>XAML Island avec une compatibilité étendue</a:t>
            </a:r>
          </a:p>
          <a:p>
            <a:pPr marL="457200" indent="-457200">
              <a:buFont typeface="Arial" panose="020B0604020202020204" pitchFamily="34" charset="0"/>
              <a:buChar char="•"/>
            </a:pPr>
            <a:r>
              <a:rPr lang="fr-CA" dirty="0"/>
              <a:t>Full </a:t>
            </a:r>
            <a:r>
              <a:rPr lang="fr-CA" dirty="0" err="1"/>
              <a:t>access</a:t>
            </a:r>
            <a:r>
              <a:rPr lang="fr-CA" dirty="0"/>
              <a:t> to Windows 10 APIs</a:t>
            </a:r>
          </a:p>
          <a:p>
            <a:pPr marL="457200" indent="-457200">
              <a:buFont typeface="Arial" panose="020B0604020202020204" pitchFamily="34" charset="0"/>
              <a:buChar char="•"/>
            </a:pPr>
            <a:r>
              <a:rPr lang="fr-CA" dirty="0" err="1"/>
              <a:t>Side</a:t>
            </a:r>
            <a:r>
              <a:rPr lang="fr-CA" dirty="0"/>
              <a:t>-by-</a:t>
            </a:r>
            <a:r>
              <a:rPr lang="fr-CA" dirty="0" err="1"/>
              <a:t>side</a:t>
            </a:r>
            <a:r>
              <a:rPr lang="fr-CA" dirty="0"/>
              <a:t> support &amp; </a:t>
            </a:r>
            <a:r>
              <a:rPr lang="fr-CA" dirty="0" err="1"/>
              <a:t>contained</a:t>
            </a:r>
            <a:r>
              <a:rPr lang="fr-CA" dirty="0"/>
              <a:t> </a:t>
            </a:r>
            <a:r>
              <a:rPr lang="fr-CA" dirty="0" err="1"/>
              <a:t>exes</a:t>
            </a:r>
            <a:endParaRPr lang="fr-CA" dirty="0"/>
          </a:p>
          <a:p>
            <a:pPr marL="457200" indent="-457200">
              <a:buFont typeface="Arial" panose="020B0604020202020204" pitchFamily="34" charset="0"/>
              <a:buChar char="•"/>
            </a:pPr>
            <a:r>
              <a:rPr lang="fr-CA" dirty="0"/>
              <a:t>Desktop pack pour permettre une migration simplifiée des applications .NET Core existantes</a:t>
            </a:r>
            <a:endParaRPr lang="fr-FR" dirty="0"/>
          </a:p>
        </p:txBody>
      </p:sp>
      <p:pic>
        <p:nvPicPr>
          <p:cNvPr id="5" name="Image 4">
            <a:extLst>
              <a:ext uri="{FF2B5EF4-FFF2-40B4-BE49-F238E27FC236}">
                <a16:creationId xmlns:a16="http://schemas.microsoft.com/office/drawing/2014/main" id="{B6425C60-1C90-4BDC-8E56-5F998180EC61}"/>
              </a:ext>
            </a:extLst>
          </p:cNvPr>
          <p:cNvPicPr>
            <a:picLocks noChangeAspect="1"/>
          </p:cNvPicPr>
          <p:nvPr/>
        </p:nvPicPr>
        <p:blipFill rotWithShape="1">
          <a:blip r:embed="rId3"/>
          <a:srcRect b="20557"/>
          <a:stretch/>
        </p:blipFill>
        <p:spPr>
          <a:xfrm>
            <a:off x="5848973" y="1189175"/>
            <a:ext cx="6076107" cy="4633775"/>
          </a:xfrm>
          <a:prstGeom prst="rect">
            <a:avLst/>
          </a:prstGeom>
          <a:ln>
            <a:solidFill>
              <a:schemeClr val="accent6">
                <a:lumMod val="20000"/>
                <a:lumOff val="80000"/>
              </a:schemeClr>
            </a:solidFill>
          </a:ln>
        </p:spPr>
      </p:pic>
    </p:spTree>
    <p:extLst>
      <p:ext uri="{BB962C8B-B14F-4D97-AF65-F5344CB8AC3E}">
        <p14:creationId xmlns:p14="http://schemas.microsoft.com/office/powerpoint/2010/main" val="11110770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8E7D7-AA7C-48AD-93B3-9F51C6B414D3}"/>
              </a:ext>
            </a:extLst>
          </p:cNvPr>
          <p:cNvSpPr>
            <a:spLocks noGrp="1"/>
          </p:cNvSpPr>
          <p:nvPr>
            <p:ph type="title"/>
          </p:nvPr>
        </p:nvSpPr>
        <p:spPr>
          <a:xfrm>
            <a:off x="568047" y="2084172"/>
            <a:ext cx="11354714" cy="1162178"/>
          </a:xfrm>
        </p:spPr>
        <p:txBody>
          <a:bodyPr/>
          <a:lstStyle/>
          <a:p>
            <a:r>
              <a:rPr lang="fr-CA" dirty="0"/>
              <a:t>Conclusion</a:t>
            </a:r>
          </a:p>
        </p:txBody>
      </p:sp>
    </p:spTree>
    <p:extLst>
      <p:ext uri="{BB962C8B-B14F-4D97-AF65-F5344CB8AC3E}">
        <p14:creationId xmlns:p14="http://schemas.microsoft.com/office/powerpoint/2010/main" val="350685128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F08D6B0-783E-4494-9396-F9A7000BB885}"/>
              </a:ext>
            </a:extLst>
          </p:cNvPr>
          <p:cNvSpPr>
            <a:spLocks noGrp="1"/>
          </p:cNvSpPr>
          <p:nvPr>
            <p:ph type="body" sz="quarter" idx="10"/>
          </p:nvPr>
        </p:nvSpPr>
        <p:spPr>
          <a:xfrm>
            <a:off x="269239" y="1189177"/>
            <a:ext cx="11653523" cy="5578963"/>
          </a:xfrm>
        </p:spPr>
        <p:txBody>
          <a:bodyPr/>
          <a:lstStyle/>
          <a:p>
            <a:pPr marL="342900" indent="-342900"/>
            <a:r>
              <a:rPr lang="fr-CA" dirty="0"/>
              <a:t>UWP permet de développer des applications modernes qui exploitent pleinement Windows 10</a:t>
            </a:r>
          </a:p>
          <a:p>
            <a:pPr marL="342900" indent="-342900"/>
            <a:r>
              <a:rPr lang="fr-CA" dirty="0"/>
              <a:t>Ces applications n’ont rien à envier aux apps web</a:t>
            </a:r>
          </a:p>
          <a:p>
            <a:pPr marL="800100" lvl="1" indent="-342900"/>
            <a:r>
              <a:rPr lang="fr-CA" dirty="0"/>
              <a:t>Elles offrent des interfaces élégantes, conviviales et immersives</a:t>
            </a:r>
          </a:p>
          <a:p>
            <a:pPr marL="800100" lvl="1" indent="-342900"/>
            <a:r>
              <a:rPr lang="fr-CA" dirty="0"/>
              <a:t>Elles sont toujours disponibles grâce aux mises-à-jour transparentes</a:t>
            </a:r>
          </a:p>
          <a:p>
            <a:pPr marL="800100" lvl="1" indent="-342900"/>
            <a:r>
              <a:rPr lang="fr-CA" dirty="0"/>
              <a:t>Elles s’intègrent parfaitement avec des services REST</a:t>
            </a:r>
          </a:p>
          <a:p>
            <a:pPr marL="342900" indent="-342900"/>
            <a:r>
              <a:rPr lang="fr-CA" dirty="0"/>
              <a:t>Elles brillent pour les scénarios hors-ligne</a:t>
            </a:r>
          </a:p>
          <a:p>
            <a:pPr marL="800100" lvl="1" indent="-342900"/>
            <a:r>
              <a:rPr lang="fr-CA" dirty="0"/>
              <a:t>Elles s’intègrent parfaitement au système d’exploitation et offrent donc plus d’opportunités</a:t>
            </a:r>
          </a:p>
          <a:p>
            <a:pPr marL="800100" lvl="1" indent="-342900"/>
            <a:r>
              <a:rPr lang="fr-CA" dirty="0"/>
              <a:t>Elles s’exécutent plus rapidement grâce au code natif</a:t>
            </a:r>
          </a:p>
          <a:p>
            <a:endParaRPr lang="fr-FR" dirty="0"/>
          </a:p>
        </p:txBody>
      </p:sp>
      <p:sp>
        <p:nvSpPr>
          <p:cNvPr id="3" name="Titre 2">
            <a:extLst>
              <a:ext uri="{FF2B5EF4-FFF2-40B4-BE49-F238E27FC236}">
                <a16:creationId xmlns:a16="http://schemas.microsoft.com/office/drawing/2014/main" id="{4CA05DD1-D0B3-4268-84E9-FADF3D459F16}"/>
              </a:ext>
            </a:extLst>
          </p:cNvPr>
          <p:cNvSpPr>
            <a:spLocks noGrp="1"/>
          </p:cNvSpPr>
          <p:nvPr>
            <p:ph type="title"/>
          </p:nvPr>
        </p:nvSpPr>
        <p:spPr/>
        <p:txBody>
          <a:bodyPr/>
          <a:lstStyle/>
          <a:p>
            <a:r>
              <a:rPr lang="fr-CA" dirty="0"/>
              <a:t>Conclusion</a:t>
            </a:r>
            <a:endParaRPr lang="fr-FR" dirty="0"/>
          </a:p>
        </p:txBody>
      </p:sp>
    </p:spTree>
    <p:extLst>
      <p:ext uri="{BB962C8B-B14F-4D97-AF65-F5344CB8AC3E}">
        <p14:creationId xmlns:p14="http://schemas.microsoft.com/office/powerpoint/2010/main" val="420937767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F08D6B0-783E-4494-9396-F9A7000BB885}"/>
              </a:ext>
            </a:extLst>
          </p:cNvPr>
          <p:cNvSpPr>
            <a:spLocks noGrp="1"/>
          </p:cNvSpPr>
          <p:nvPr>
            <p:ph type="body" sz="quarter" idx="10"/>
          </p:nvPr>
        </p:nvSpPr>
        <p:spPr>
          <a:xfrm>
            <a:off x="269239" y="1189177"/>
            <a:ext cx="11653523" cy="5132110"/>
          </a:xfrm>
        </p:spPr>
        <p:txBody>
          <a:bodyPr>
            <a:normAutofit/>
          </a:bodyPr>
          <a:lstStyle/>
          <a:p>
            <a:pPr marL="342900" indent="-342900"/>
            <a:r>
              <a:rPr lang="fr-CA" dirty="0"/>
              <a:t>Microsoft offre pérennité &amp; stabilité dans ce domaine</a:t>
            </a:r>
          </a:p>
          <a:p>
            <a:pPr marL="579446" lvl="1" indent="-342900"/>
            <a:r>
              <a:rPr lang="fr-CA" dirty="0" err="1"/>
              <a:t>WinForms</a:t>
            </a:r>
            <a:r>
              <a:rPr lang="fr-CA" dirty="0"/>
              <a:t> va souffler ses 16 bougies et s’apprête à recevoir un nouveau souffle de vie et un gros gain de performance avec .NET Core 3.0 </a:t>
            </a:r>
          </a:p>
          <a:p>
            <a:pPr marL="579446" lvl="1" indent="-342900"/>
            <a:r>
              <a:rPr lang="fr-CA" dirty="0"/>
              <a:t>Microsoft s’investit dans la conversion de ses apps→ bon présage</a:t>
            </a:r>
          </a:p>
          <a:p>
            <a:pPr marL="342900" indent="-342900"/>
            <a:r>
              <a:rPr lang="fr-CA" dirty="0"/>
              <a:t>De bons avantages vs les apps web </a:t>
            </a:r>
          </a:p>
          <a:p>
            <a:pPr marL="579446" lvl="1" indent="-342900"/>
            <a:r>
              <a:rPr lang="fr-CA" dirty="0"/>
              <a:t>Un Framework contre une pléthore sur le web</a:t>
            </a:r>
          </a:p>
          <a:p>
            <a:pPr marL="579446" lvl="1" indent="-342900"/>
            <a:r>
              <a:rPr lang="fr-CA" dirty="0"/>
              <a:t>Pas besoin de tirer sur une tonne de dépendances NPM </a:t>
            </a:r>
            <a:r>
              <a:rPr lang="fr-CA"/>
              <a:t>pour s’exécuter</a:t>
            </a:r>
            <a:endParaRPr lang="fr-CA" dirty="0"/>
          </a:p>
          <a:p>
            <a:pPr marL="791093" lvl="2" indent="-342900"/>
            <a:r>
              <a:rPr lang="fr-CA" dirty="0"/>
              <a:t>Moins de risques (sécurité, régression fonctionnelle, désuétude…)</a:t>
            </a:r>
          </a:p>
          <a:p>
            <a:pPr marL="579446" lvl="1" indent="-342900"/>
            <a:r>
              <a:rPr lang="fr-CA" dirty="0"/>
              <a:t>Aucune dépendance sur les capacités des navigateurs</a:t>
            </a:r>
          </a:p>
          <a:p>
            <a:pPr marL="579446" lvl="1" indent="-342900"/>
            <a:r>
              <a:rPr lang="fr-CA" dirty="0"/>
              <a:t>Stabilité vs évolution galopante</a:t>
            </a:r>
          </a:p>
        </p:txBody>
      </p:sp>
      <p:sp>
        <p:nvSpPr>
          <p:cNvPr id="3" name="Titre 2">
            <a:extLst>
              <a:ext uri="{FF2B5EF4-FFF2-40B4-BE49-F238E27FC236}">
                <a16:creationId xmlns:a16="http://schemas.microsoft.com/office/drawing/2014/main" id="{4CA05DD1-D0B3-4268-84E9-FADF3D459F16}"/>
              </a:ext>
            </a:extLst>
          </p:cNvPr>
          <p:cNvSpPr>
            <a:spLocks noGrp="1"/>
          </p:cNvSpPr>
          <p:nvPr>
            <p:ph type="title"/>
          </p:nvPr>
        </p:nvSpPr>
        <p:spPr/>
        <p:txBody>
          <a:bodyPr/>
          <a:lstStyle/>
          <a:p>
            <a:r>
              <a:rPr lang="fr-CA" dirty="0"/>
              <a:t>Conclusion</a:t>
            </a:r>
            <a:endParaRPr lang="fr-FR" dirty="0"/>
          </a:p>
        </p:txBody>
      </p:sp>
    </p:spTree>
    <p:extLst>
      <p:ext uri="{BB962C8B-B14F-4D97-AF65-F5344CB8AC3E}">
        <p14:creationId xmlns:p14="http://schemas.microsoft.com/office/powerpoint/2010/main" val="8929558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571B034-26C8-441A-BF5A-6922CD2F0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670" y="143684"/>
            <a:ext cx="9144000" cy="6858000"/>
          </a:xfrm>
          <a:prstGeom prst="rect">
            <a:avLst/>
          </a:prstGeom>
        </p:spPr>
      </p:pic>
      <p:sp>
        <p:nvSpPr>
          <p:cNvPr id="2" name="Rectangle 1">
            <a:extLst>
              <a:ext uri="{FF2B5EF4-FFF2-40B4-BE49-F238E27FC236}">
                <a16:creationId xmlns:a16="http://schemas.microsoft.com/office/drawing/2014/main" id="{0927B42C-E8F1-4EB2-B0C7-4132879AF4C1}"/>
              </a:ext>
            </a:extLst>
          </p:cNvPr>
          <p:cNvSpPr/>
          <p:nvPr/>
        </p:nvSpPr>
        <p:spPr bwMode="auto">
          <a:xfrm>
            <a:off x="5129" y="-176350"/>
            <a:ext cx="12186871" cy="1247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C18E30A-1796-4F5E-9384-7EAE85FC4CB1}"/>
              </a:ext>
            </a:extLst>
          </p:cNvPr>
          <p:cNvSpPr/>
          <p:nvPr/>
        </p:nvSpPr>
        <p:spPr>
          <a:xfrm>
            <a:off x="455797" y="202150"/>
            <a:ext cx="9591554" cy="646331"/>
          </a:xfrm>
          <a:prstGeom prst="rect">
            <a:avLst/>
          </a:prstGeom>
        </p:spPr>
        <p:txBody>
          <a:bodyPr wrap="square">
            <a:spAutoFit/>
          </a:bodyPr>
          <a:lstStyle/>
          <a:p>
            <a:r>
              <a:rPr lang="fr-CA" sz="3600" dirty="0">
                <a:solidFill>
                  <a:schemeClr val="bg1"/>
                </a:solidFill>
                <a:latin typeface="Tempus Sans ITC" panose="04020404030D07020202" pitchFamily="82" charset="0"/>
              </a:rPr>
              <a:t>Et la performance par Toutatis</a:t>
            </a:r>
          </a:p>
        </p:txBody>
      </p:sp>
    </p:spTree>
    <p:extLst>
      <p:ext uri="{BB962C8B-B14F-4D97-AF65-F5344CB8AC3E}">
        <p14:creationId xmlns:p14="http://schemas.microsoft.com/office/powerpoint/2010/main" val="1079699238"/>
      </p:ext>
    </p:extLst>
  </p:cSld>
  <p:clrMapOvr>
    <a:masterClrMapping/>
  </p:clrMapOvr>
  <p:transition spd="med">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A243B-06D9-4278-A662-0EA1AF034A7A}"/>
              </a:ext>
            </a:extLst>
          </p:cNvPr>
          <p:cNvSpPr>
            <a:spLocks noGrp="1"/>
          </p:cNvSpPr>
          <p:nvPr>
            <p:ph type="title" idx="4294967295"/>
          </p:nvPr>
        </p:nvSpPr>
        <p:spPr>
          <a:xfrm>
            <a:off x="2181225" y="2881313"/>
            <a:ext cx="10010775" cy="1016000"/>
          </a:xfrm>
        </p:spPr>
        <p:txBody>
          <a:bodyPr/>
          <a:lstStyle/>
          <a:p>
            <a:r>
              <a:rPr lang="fr-CA" b="1" dirty="0">
                <a:solidFill>
                  <a:schemeClr val="bg1"/>
                </a:solidFill>
              </a:rPr>
              <a:t>Merci!</a:t>
            </a:r>
            <a:endParaRPr lang="fr-FR" b="1" dirty="0">
              <a:solidFill>
                <a:schemeClr val="bg1"/>
              </a:solidFill>
            </a:endParaRPr>
          </a:p>
        </p:txBody>
      </p:sp>
      <p:sp>
        <p:nvSpPr>
          <p:cNvPr id="4" name="Espace réservé du texte 2">
            <a:extLst>
              <a:ext uri="{FF2B5EF4-FFF2-40B4-BE49-F238E27FC236}">
                <a16:creationId xmlns:a16="http://schemas.microsoft.com/office/drawing/2014/main" id="{6F125D23-A5CA-43E6-BD3C-3F9F2ED0906D}"/>
              </a:ext>
            </a:extLst>
          </p:cNvPr>
          <p:cNvSpPr txBox="1">
            <a:spLocks/>
          </p:cNvSpPr>
          <p:nvPr/>
        </p:nvSpPr>
        <p:spPr>
          <a:xfrm>
            <a:off x="701222" y="4246461"/>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CA" dirty="0"/>
          </a:p>
        </p:txBody>
      </p:sp>
    </p:spTree>
    <p:extLst>
      <p:ext uri="{BB962C8B-B14F-4D97-AF65-F5344CB8AC3E}">
        <p14:creationId xmlns:p14="http://schemas.microsoft.com/office/powerpoint/2010/main" val="12422228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6A2C219-027C-4E6E-9E87-F70D19A3DBBF}"/>
              </a:ext>
            </a:extLst>
          </p:cNvPr>
          <p:cNvPicPr>
            <a:picLocks noChangeAspect="1"/>
          </p:cNvPicPr>
          <p:nvPr/>
        </p:nvPicPr>
        <p:blipFill>
          <a:blip r:embed="rId2"/>
          <a:stretch>
            <a:fillRect/>
          </a:stretch>
        </p:blipFill>
        <p:spPr>
          <a:xfrm>
            <a:off x="-422510" y="14863"/>
            <a:ext cx="3986575" cy="2878394"/>
          </a:xfrm>
          <a:prstGeom prst="rect">
            <a:avLst/>
          </a:prstGeom>
        </p:spPr>
      </p:pic>
      <p:pic>
        <p:nvPicPr>
          <p:cNvPr id="6" name="Image 5">
            <a:extLst>
              <a:ext uri="{FF2B5EF4-FFF2-40B4-BE49-F238E27FC236}">
                <a16:creationId xmlns:a16="http://schemas.microsoft.com/office/drawing/2014/main" id="{D8464DAC-1F41-4EFD-A075-954F1DEC2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8810" y="2407394"/>
            <a:ext cx="5934141" cy="4450606"/>
          </a:xfrm>
          <a:prstGeom prst="rect">
            <a:avLst/>
          </a:prstGeom>
        </p:spPr>
      </p:pic>
      <p:sp>
        <p:nvSpPr>
          <p:cNvPr id="3" name="Parallélogramme 2">
            <a:extLst>
              <a:ext uri="{FF2B5EF4-FFF2-40B4-BE49-F238E27FC236}">
                <a16:creationId xmlns:a16="http://schemas.microsoft.com/office/drawing/2014/main" id="{0F68E127-F509-400A-BD5D-C07B3A42358D}"/>
              </a:ext>
            </a:extLst>
          </p:cNvPr>
          <p:cNvSpPr/>
          <p:nvPr/>
        </p:nvSpPr>
        <p:spPr bwMode="auto">
          <a:xfrm>
            <a:off x="343048" y="0"/>
            <a:ext cx="9709120" cy="6858000"/>
          </a:xfrm>
          <a:prstGeom prst="parallelogram">
            <a:avLst>
              <a:gd name="adj" fmla="val 5814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1CF19BA-CF47-465A-8457-E8450E4DBBD3}"/>
              </a:ext>
            </a:extLst>
          </p:cNvPr>
          <p:cNvSpPr/>
          <p:nvPr/>
        </p:nvSpPr>
        <p:spPr>
          <a:xfrm>
            <a:off x="1515465" y="2145741"/>
            <a:ext cx="9591554" cy="2308324"/>
          </a:xfrm>
          <a:prstGeom prst="rect">
            <a:avLst/>
          </a:prstGeom>
        </p:spPr>
        <p:txBody>
          <a:bodyPr wrap="square">
            <a:spAutoFit/>
          </a:bodyPr>
          <a:lstStyle/>
          <a:p>
            <a:r>
              <a:rPr lang="fr-CA" sz="3600" dirty="0">
                <a:solidFill>
                  <a:schemeClr val="bg1"/>
                </a:solidFill>
                <a:latin typeface="Tempus Sans ITC" panose="04020404030D07020202" pitchFamily="82" charset="0"/>
              </a:rPr>
              <a:t>		      Comment UWP</a:t>
            </a:r>
          </a:p>
          <a:p>
            <a:r>
              <a:rPr lang="fr-CA" sz="3600" dirty="0">
                <a:solidFill>
                  <a:schemeClr val="bg1"/>
                </a:solidFill>
                <a:latin typeface="Tempus Sans ITC" panose="04020404030D07020202" pitchFamily="82" charset="0"/>
              </a:rPr>
              <a:t>	           permet d’offrir </a:t>
            </a:r>
          </a:p>
          <a:p>
            <a:r>
              <a:rPr lang="fr-CA" sz="3600" dirty="0">
                <a:solidFill>
                  <a:schemeClr val="bg1"/>
                </a:solidFill>
                <a:latin typeface="Tempus Sans ITC" panose="04020404030D07020202" pitchFamily="82" charset="0"/>
              </a:rPr>
              <a:t>           la meilleure expérience </a:t>
            </a:r>
          </a:p>
          <a:p>
            <a:r>
              <a:rPr lang="fr-CA" sz="3600" dirty="0">
                <a:solidFill>
                  <a:schemeClr val="bg1"/>
                </a:solidFill>
                <a:latin typeface="Tempus Sans ITC" panose="04020404030D07020202" pitchFamily="82" charset="0"/>
              </a:rPr>
              <a:t>      utilisateur sous Windows ?</a:t>
            </a:r>
          </a:p>
        </p:txBody>
      </p:sp>
    </p:spTree>
    <p:extLst>
      <p:ext uri="{BB962C8B-B14F-4D97-AF65-F5344CB8AC3E}">
        <p14:creationId xmlns:p14="http://schemas.microsoft.com/office/powerpoint/2010/main" val="12185088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47A067-FC32-443C-B362-263A9C5E0C47}"/>
              </a:ext>
            </a:extLst>
          </p:cNvPr>
          <p:cNvSpPr>
            <a:spLocks noGrp="1"/>
          </p:cNvSpPr>
          <p:nvPr>
            <p:ph type="body" sz="quarter" idx="10"/>
          </p:nvPr>
        </p:nvSpPr>
        <p:spPr>
          <a:xfrm>
            <a:off x="269239" y="1189177"/>
            <a:ext cx="11653523" cy="6701065"/>
          </a:xfrm>
        </p:spPr>
        <p:txBody>
          <a:bodyPr/>
          <a:lstStyle/>
          <a:p>
            <a:r>
              <a:rPr lang="fr-CA" dirty="0"/>
              <a:t>C’est quoi une applicative native moderne ?</a:t>
            </a:r>
          </a:p>
          <a:p>
            <a:r>
              <a:rPr lang="fr-CA" dirty="0"/>
              <a:t>Qu’est-ce que la plateforme universelle ?</a:t>
            </a:r>
          </a:p>
          <a:p>
            <a:r>
              <a:rPr lang="fr-CA" dirty="0"/>
              <a:t>Intégration à Windows 10</a:t>
            </a:r>
          </a:p>
          <a:p>
            <a:r>
              <a:rPr lang="fr-CA" dirty="0"/>
              <a:t>AI – Windows ML</a:t>
            </a:r>
          </a:p>
          <a:p>
            <a:r>
              <a:rPr lang="fr-CA" dirty="0"/>
              <a:t>Modernisation progressive</a:t>
            </a:r>
          </a:p>
          <a:p>
            <a:r>
              <a:rPr lang="fr-CA" dirty="0"/>
              <a:t>Installation aisée et mises à jour transparentes</a:t>
            </a:r>
          </a:p>
          <a:p>
            <a:r>
              <a:rPr lang="fr-CA" dirty="0"/>
              <a:t>Évolutions futures</a:t>
            </a:r>
          </a:p>
          <a:p>
            <a:r>
              <a:rPr lang="fr-CA" dirty="0"/>
              <a:t>Conclusion</a:t>
            </a:r>
          </a:p>
          <a:p>
            <a:endParaRPr lang="fr-CA" dirty="0"/>
          </a:p>
          <a:p>
            <a:endParaRPr lang="fr-CA" dirty="0"/>
          </a:p>
        </p:txBody>
      </p:sp>
      <p:sp>
        <p:nvSpPr>
          <p:cNvPr id="2" name="Titre 1">
            <a:extLst>
              <a:ext uri="{FF2B5EF4-FFF2-40B4-BE49-F238E27FC236}">
                <a16:creationId xmlns:a16="http://schemas.microsoft.com/office/drawing/2014/main" id="{5640E466-150F-4F4E-AA0A-94FFB606AAEE}"/>
              </a:ext>
            </a:extLst>
          </p:cNvPr>
          <p:cNvSpPr>
            <a:spLocks noGrp="1"/>
          </p:cNvSpPr>
          <p:nvPr>
            <p:ph type="title"/>
          </p:nvPr>
        </p:nvSpPr>
        <p:spPr/>
        <p:txBody>
          <a:bodyPr/>
          <a:lstStyle/>
          <a:p>
            <a:r>
              <a:rPr lang="fr-CA" dirty="0"/>
              <a:t>Agenda</a:t>
            </a:r>
          </a:p>
        </p:txBody>
      </p:sp>
    </p:spTree>
    <p:extLst>
      <p:ext uri="{BB962C8B-B14F-4D97-AF65-F5344CB8AC3E}">
        <p14:creationId xmlns:p14="http://schemas.microsoft.com/office/powerpoint/2010/main" val="3894214572"/>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DotnetConf2018_PresentationTemplate</Template>
  <TotalTime>9306</TotalTime>
  <Words>4064</Words>
  <Application>Microsoft Office PowerPoint</Application>
  <PresentationFormat>Grand écran</PresentationFormat>
  <Paragraphs>624</Paragraphs>
  <Slides>70</Slides>
  <Notes>36</Notes>
  <HiddenSlides>10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70</vt:i4>
      </vt:variant>
    </vt:vector>
  </HeadingPairs>
  <TitlesOfParts>
    <vt:vector size="80" baseType="lpstr">
      <vt:lpstr>Arial</vt:lpstr>
      <vt:lpstr>Calibri</vt:lpstr>
      <vt:lpstr>Consolas</vt:lpstr>
      <vt:lpstr>Courier New</vt:lpstr>
      <vt:lpstr>Segoe UI</vt:lpstr>
      <vt:lpstr>Segoe UI Light</vt:lpstr>
      <vt:lpstr>Tempus Sans ITC</vt:lpstr>
      <vt:lpstr>Wingdings</vt:lpstr>
      <vt:lpstr>Wingdings 3</vt:lpstr>
      <vt:lpstr>Dotnet_Template</vt:lpstr>
      <vt:lpstr>Présentation PowerPoint</vt:lpstr>
      <vt:lpstr>UWP – une opportunité pour les entreprises</vt:lpstr>
      <vt:lpstr>Présentation PowerPoint</vt:lpstr>
      <vt:lpstr>Présentation PowerPoint</vt:lpstr>
      <vt:lpstr>Présentation PowerPoint</vt:lpstr>
      <vt:lpstr>Présentation PowerPoint</vt:lpstr>
      <vt:lpstr>Présentation PowerPoint</vt:lpstr>
      <vt:lpstr>Présentation PowerPoint</vt:lpstr>
      <vt:lpstr>Agenda</vt:lpstr>
      <vt:lpstr>Une application native moderne, c’est quoi ?</vt:lpstr>
      <vt:lpstr>Une application moderne, c’est quoi ?</vt:lpstr>
      <vt:lpstr>Présentation PowerPoint</vt:lpstr>
      <vt:lpstr>Présentation PowerPoint</vt:lpstr>
      <vt:lpstr>Une application moderne, c’est quoi ?</vt:lpstr>
      <vt:lpstr>Qu’est-ce que la Plateforme Universelle Windows?</vt:lpstr>
      <vt:lpstr>La plateforme UWP</vt:lpstr>
      <vt:lpstr>La meilleure intégration avec Windows 10</vt:lpstr>
      <vt:lpstr>Présentation PowerPoint</vt:lpstr>
      <vt:lpstr>Scénarios d’utilisation de Windows Hello</vt:lpstr>
      <vt:lpstr>Démo – Windows Hello</vt:lpstr>
      <vt:lpstr>Windows Information Protection (WIP)</vt:lpstr>
      <vt:lpstr>Windows Information Protection (WIP)</vt:lpstr>
      <vt:lpstr>UWP Isolated Storage</vt:lpstr>
      <vt:lpstr>La meilleure intégration avec Windows 10</vt:lpstr>
      <vt:lpstr>Fluent Design System</vt:lpstr>
      <vt:lpstr>Interfaces adaptées et intuitives</vt:lpstr>
      <vt:lpstr>Interfaces immersives</vt:lpstr>
      <vt:lpstr>Fluent Design et UWP</vt:lpstr>
      <vt:lpstr>Bon à savoir à propos des apps UWP</vt:lpstr>
      <vt:lpstr>Démo – Controls Gallery Windows app design Les bases de la navigation</vt:lpstr>
      <vt:lpstr>Démo – VanArsdel</vt:lpstr>
      <vt:lpstr>La meilleure intégration avec Windows 10</vt:lpstr>
      <vt:lpstr>Adaptive cards</vt:lpstr>
      <vt:lpstr>Adaptive cards</vt:lpstr>
      <vt:lpstr>Windows Timeline</vt:lpstr>
      <vt:lpstr>Activité locale</vt:lpstr>
      <vt:lpstr>Démo Publier une activité dans  Windows Timeline</vt:lpstr>
      <vt:lpstr>AI – Windows ML</vt:lpstr>
      <vt:lpstr>AI – Intelligent Edge</vt:lpstr>
      <vt:lpstr>AI – Windows ML</vt:lpstr>
      <vt:lpstr>AI – Windows ML</vt:lpstr>
      <vt:lpstr>AI – Windows ML</vt:lpstr>
      <vt:lpstr>Démo Ajouter de l’IA à une application existante, fonctionnant hors-ligne</vt:lpstr>
      <vt:lpstr>Installation aisée  Mises à jour transparentes</vt:lpstr>
      <vt:lpstr>Le Windows Store</vt:lpstr>
      <vt:lpstr>Groupes de distribution (aka flights/rings)</vt:lpstr>
      <vt:lpstr>Distribution graduelle (Blue/Green)</vt:lpstr>
      <vt:lpstr>Les expérimentations (A/B testing)</vt:lpstr>
      <vt:lpstr>Les expérimentations (A/B testing)</vt:lpstr>
      <vt:lpstr>Télémétrie</vt:lpstr>
      <vt:lpstr>En conclusion</vt:lpstr>
      <vt:lpstr>Modernisation progressive d’une application</vt:lpstr>
      <vt:lpstr>Présentation PowerPoint</vt:lpstr>
      <vt:lpstr>Modernisation progressive</vt:lpstr>
      <vt:lpstr>Et demain…</vt:lpstr>
      <vt:lpstr>Démo - Visual Template Studio</vt:lpstr>
      <vt:lpstr>Visual Template Studio</vt:lpstr>
      <vt:lpstr>Visual Template Studio</vt:lpstr>
      <vt:lpstr>Visual Template Studio</vt:lpstr>
      <vt:lpstr>Visual Template Studio</vt:lpstr>
      <vt:lpstr>Visual Template Studio</vt:lpstr>
      <vt:lpstr>Densité de l’IU</vt:lpstr>
      <vt:lpstr>Densité de l’IU</vt:lpstr>
      <vt:lpstr>Windows Set</vt:lpstr>
      <vt:lpstr>Modernisation progressive</vt:lpstr>
      <vt:lpstr>.NET Core 3, XAML Island, etc.</vt:lpstr>
      <vt:lpstr>Conclusion</vt:lpstr>
      <vt:lpstr>Conclusion</vt:lpstr>
      <vt:lpstr>Conclusion</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Laurent Docquir</dc:creator>
  <cp:lastModifiedBy>Christophe Lavalle</cp:lastModifiedBy>
  <cp:revision>110</cp:revision>
  <cp:lastPrinted>2018-10-02T01:48:58Z</cp:lastPrinted>
  <dcterms:created xsi:type="dcterms:W3CDTF">2018-08-10T13:08:00Z</dcterms:created>
  <dcterms:modified xsi:type="dcterms:W3CDTF">2018-10-05T02:30:19Z</dcterms:modified>
</cp:coreProperties>
</file>